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0CE"/>
    <a:srgbClr val="FFFFFF"/>
    <a:srgbClr val="FB29B0"/>
    <a:srgbClr val="F97FD6"/>
    <a:srgbClr val="FFB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>
        <p:scale>
          <a:sx n="55" d="100"/>
          <a:sy n="55" d="100"/>
        </p:scale>
        <p:origin x="-11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3626;&#3617;&#3640;&#3604;&#3591;&#3634;&#3609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 (คน)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กรุงเทพมหานคร</c:v>
                </c:pt>
                <c:pt idx="1">
                  <c:v>นครราชสีมา</c:v>
                </c:pt>
                <c:pt idx="2">
                  <c:v>เชียงใหม่</c:v>
                </c:pt>
                <c:pt idx="3">
                  <c:v>ข่อนแก่น</c:v>
                </c:pt>
                <c:pt idx="4">
                  <c:v>อุบลราชธานี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1061753</c:v>
                </c:pt>
                <c:pt idx="1">
                  <c:v>448417</c:v>
                </c:pt>
                <c:pt idx="2">
                  <c:v>327080</c:v>
                </c:pt>
                <c:pt idx="3">
                  <c:v>305684</c:v>
                </c:pt>
                <c:pt idx="4">
                  <c:v>276534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452892528"/>
        <c:axId val="1452883280"/>
      </c:barChart>
      <c:catAx>
        <c:axId val="14528925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52883280"/>
        <c:crosses val="autoZero"/>
        <c:auto val="1"/>
        <c:lblAlgn val="ctr"/>
        <c:lblOffset val="100"/>
        <c:noMultiLvlLbl val="0"/>
      </c:catAx>
      <c:valAx>
        <c:axId val="1452883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45289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854395765054071E-2"/>
          <c:y val="0.87577076814008037"/>
          <c:w val="0.916145477105205"/>
          <c:h val="9.60635288151405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9B1F-36BE-4B3C-95FC-9868EE864DF4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E44C-799A-4C21-B51F-C0DED3515E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222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9B1F-36BE-4B3C-95FC-9868EE864DF4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E44C-799A-4C21-B51F-C0DED3515E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247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9B1F-36BE-4B3C-95FC-9868EE864DF4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E44C-799A-4C21-B51F-C0DED3515E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306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9B1F-36BE-4B3C-95FC-9868EE864DF4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E44C-799A-4C21-B51F-C0DED3515E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557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9B1F-36BE-4B3C-95FC-9868EE864DF4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E44C-799A-4C21-B51F-C0DED3515E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72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9B1F-36BE-4B3C-95FC-9868EE864DF4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E44C-799A-4C21-B51F-C0DED3515E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13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9B1F-36BE-4B3C-95FC-9868EE864DF4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E44C-799A-4C21-B51F-C0DED3515E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613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9B1F-36BE-4B3C-95FC-9868EE864DF4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E44C-799A-4C21-B51F-C0DED3515E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044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9B1F-36BE-4B3C-95FC-9868EE864DF4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E44C-799A-4C21-B51F-C0DED3515E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003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9B1F-36BE-4B3C-95FC-9868EE864DF4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E44C-799A-4C21-B51F-C0DED3515E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915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19B1F-36BE-4B3C-95FC-9868EE864DF4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EE44C-799A-4C21-B51F-C0DED3515E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31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19B1F-36BE-4B3C-95FC-9868EE864DF4}" type="datetimeFigureOut">
              <a:rPr lang="th-TH" smtClean="0"/>
              <a:t>31/07/62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EE44C-799A-4C21-B51F-C0DED3515EC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696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มุมมน 6"/>
          <p:cNvSpPr/>
          <p:nvPr/>
        </p:nvSpPr>
        <p:spPr>
          <a:xfrm>
            <a:off x="443549" y="381510"/>
            <a:ext cx="6189783" cy="45016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ข้อมูลผู้สูงอายุไทย 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ณ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กุมภาพันธ์ 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2562</a:t>
            </a:r>
            <a:r>
              <a:rPr lang="en-US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กรมกิจการผู้สูงอายุ </a:t>
            </a:r>
            <a:endParaRPr lang="th-TH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1" name="ตาราง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834350"/>
              </p:ext>
            </p:extLst>
          </p:nvPr>
        </p:nvGraphicFramePr>
        <p:xfrm>
          <a:off x="443549" y="1077861"/>
          <a:ext cx="6064962" cy="7153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74406"/>
                <a:gridCol w="1172589"/>
                <a:gridCol w="1244091"/>
                <a:gridCol w="2473876"/>
              </a:tblGrid>
              <a:tr h="357673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จำนวนรวม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ขาย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สัดส่วนต่อปริมาณทั่วประเทศ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57673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r>
                        <a:rPr lang="en-US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,030,287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4,905,786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6,124,501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16.6%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สี่เหลี่ยมผืนผ้ามุมมน 12"/>
          <p:cNvSpPr/>
          <p:nvPr/>
        </p:nvSpPr>
        <p:spPr>
          <a:xfrm>
            <a:off x="6956960" y="135325"/>
            <a:ext cx="4750191" cy="39389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ข้อมูลผู้สูงอายุจากหน่วยงานภายนอกกรมกิจการ</a:t>
            </a:r>
            <a:r>
              <a:rPr lang="th-TH" sz="20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ผู้สูงอายุ</a:t>
            </a:r>
            <a:endParaRPr lang="th-TH" sz="20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885673"/>
              </p:ext>
            </p:extLst>
          </p:nvPr>
        </p:nvGraphicFramePr>
        <p:xfrm>
          <a:off x="6792922" y="680750"/>
          <a:ext cx="5130320" cy="5938623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94852"/>
                <a:gridCol w="1319529"/>
                <a:gridCol w="1251530"/>
                <a:gridCol w="676173"/>
                <a:gridCol w="599336"/>
                <a:gridCol w="788900"/>
              </a:tblGrid>
              <a:tr h="640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ลำดับที่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รายการข้อมูล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หน่วยงาน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(คน)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ข้อมูล ณ วันที่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</a:tr>
              <a:tr h="640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เบี้ยยังชีพผู้สูงอายุ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ทั้งประเทศ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en-US" sz="1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,798,170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88.82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ก.พ.,มี.ค. </a:t>
                      </a: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</a:tr>
              <a:tr h="815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baseline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2.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คนพิการสูงอายุ</a:t>
                      </a:r>
                      <a:endParaRPr lang="en-US" sz="1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กรมส่งเสริมและพัฒนาคุณภาพชีวิตคนพิการ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1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,059,242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9.60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มีนาคม </a:t>
                      </a: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</a:tr>
              <a:tr h="6404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3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ผู้สูงอายุที่ลงทะเบียน </a:t>
                      </a:r>
                      <a:r>
                        <a:rPr lang="th-TH" sz="16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จปฐ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ปี </a:t>
                      </a: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พ.ศ.2561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กรมการพัฒนาชุมชน</a:t>
                      </a:r>
                      <a:endParaRPr lang="en-US" sz="1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7,332,944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66.48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พ.ศ. </a:t>
                      </a: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</a:tr>
              <a:tr h="13593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aseline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3.1 </a:t>
                      </a: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ผู้สูงอายุ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ที่ตกเกณฑ์รายได้เฉลี่ย </a:t>
                      </a:r>
                      <a:r>
                        <a:rPr lang="en-US" sz="16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38,000</a:t>
                      </a: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บาท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/คน/ปี ของ </a:t>
                      </a:r>
                      <a:r>
                        <a:rPr lang="th-TH" sz="16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จปฐ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ปี พ.ศ. </a:t>
                      </a: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2561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กรมการพัฒนาชุมชน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37</a:t>
                      </a:r>
                      <a:r>
                        <a:rPr lang="en-US" sz="1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060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0.33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พ.ศ. </a:t>
                      </a: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</a:tr>
              <a:tr h="917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</a:t>
                      </a:r>
                      <a:endParaRPr lang="en-US" sz="1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ผู้สูงอายุที่เป็นสมาชิกกองทุนการออมแห่งชาติ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กระทรวงการคลัง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67.726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0.61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ต.ค.2560</a:t>
                      </a:r>
                      <a:r>
                        <a:rPr lang="en-US" sz="16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มี.ค.2562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/>
                </a:tc>
              </a:tr>
              <a:tr h="856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ผู้สูงอายุที่ฝึกอาชีพของกรมพัฒนาฝีมือแรงงาน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กรมพัฒนาฝีมือแรงงาน</a:t>
                      </a:r>
                      <a:endParaRPr lang="en-US" sz="10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101</a:t>
                      </a:r>
                      <a:r>
                        <a:rPr lang="en-US" sz="1400" dirty="0" smtClean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,337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0.91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มีนาคม </a:t>
                      </a:r>
                      <a:r>
                        <a:rPr lang="th-TH" sz="16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2562</a:t>
                      </a:r>
                      <a:endParaRPr lang="en-US" sz="10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0676" marR="50676" marT="0" marB="0" anchor="ctr"/>
                </a:tc>
              </a:tr>
            </a:tbl>
          </a:graphicData>
        </a:graphic>
      </p:graphicFrame>
      <p:sp>
        <p:nvSpPr>
          <p:cNvPr id="15" name="สี่เหลี่ยมผืนผ้ามุมมน 14"/>
          <p:cNvSpPr/>
          <p:nvPr/>
        </p:nvSpPr>
        <p:spPr>
          <a:xfrm>
            <a:off x="563470" y="4687949"/>
            <a:ext cx="5484245" cy="39104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TH Sarabun psk"/>
                <a:cs typeface="TH SarabunPSK" panose="020B0500040200020003" pitchFamily="34" charset="-34"/>
              </a:rPr>
              <a:t>ข้อมูลผู้สูงอายุแยกตามช่วงอายุและเพศ </a:t>
            </a:r>
            <a:endParaRPr lang="th-TH" sz="2400" b="1" dirty="0">
              <a:latin typeface="TH Sarabun psk"/>
              <a:cs typeface="TH SarabunPSK" panose="020B0500040200020003" pitchFamily="34" charset="-34"/>
            </a:endParaRPr>
          </a:p>
        </p:txBody>
      </p:sp>
      <p:pic>
        <p:nvPicPr>
          <p:cNvPr id="18" name="รูปภาพ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1" y="135325"/>
            <a:ext cx="887099" cy="887099"/>
          </a:xfrm>
          <a:prstGeom prst="rect">
            <a:avLst/>
          </a:prstGeom>
        </p:spPr>
      </p:pic>
      <p:graphicFrame>
        <p:nvGraphicFramePr>
          <p:cNvPr id="21" name="แผนภูมิ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163778"/>
              </p:ext>
            </p:extLst>
          </p:nvPr>
        </p:nvGraphicFramePr>
        <p:xfrm>
          <a:off x="2518610" y="1866582"/>
          <a:ext cx="3932990" cy="2705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2" name="Picture 4" descr="à¸ªà¸à¸´à¸à¸´à¸à¸¹à¹à¸ªà¸¹à¸à¸­à¸²à¸¢à¸¸ à¸ à¸§à¸±à¸à¸à¸µà¹ 28 à¸à¸¸à¸¡à¸ à¸²à¸à¸±à¸à¸à¹ 2562 à¹à¸¢à¸à¸à¸²à¸¡à¸à¸³à¸à¸¥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261" b="92870" l="1159" r="25411">
                        <a14:foregroundMark x1="9275" y1="55478" x2="10242" y2="60348"/>
                        <a14:foregroundMark x1="9758" y1="53913" x2="4541" y2="78435"/>
                        <a14:foregroundMark x1="7053" y1="74609" x2="11594" y2="90435"/>
                        <a14:foregroundMark x1="7536" y1="74087" x2="11981" y2="92870"/>
                        <a14:foregroundMark x1="7053" y1="71826" x2="6473" y2="69217"/>
                        <a14:foregroundMark x1="6860" y1="72696" x2="7826" y2="74087"/>
                        <a14:foregroundMark x1="10338" y1="6261" x2="8599" y2="7130"/>
                        <a14:foregroundMark x1="1159" y1="18957" x2="1159" y2="18957"/>
                        <a14:foregroundMark x1="4928" y1="77043" x2="4928" y2="77043"/>
                        <a14:backgroundMark x1="4928" y1="78261" x2="4928" y2="78261"/>
                        <a14:backgroundMark x1="7440" y1="78783" x2="7440" y2="78783"/>
                        <a14:backgroundMark x1="8116" y1="80870" x2="8116" y2="80870"/>
                        <a14:backgroundMark x1="8309" y1="78783" x2="8309" y2="78783"/>
                        <a14:backgroundMark x1="8599" y1="77913" x2="8599" y2="779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t="3065" r="71626" b="4042"/>
          <a:stretch/>
        </p:blipFill>
        <p:spPr bwMode="auto">
          <a:xfrm>
            <a:off x="291148" y="1725308"/>
            <a:ext cx="2075061" cy="302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à¸à¸¥à¸à¸²à¸£à¸à¹à¸à¸«à¸²à¸£à¸¹à¸à¸ à¸²à¸à¸ªà¸³à¸«à¸£à¸±à¸ à¸à¸¹à¹à¸ªà¸¹à¸à¸­à¸²à¸¢à¸¸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9" t="10068" r="1014" b="13540"/>
          <a:stretch/>
        </p:blipFill>
        <p:spPr bwMode="auto">
          <a:xfrm>
            <a:off x="1172892" y="3461749"/>
            <a:ext cx="1345718" cy="69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ตาราง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769274"/>
              </p:ext>
            </p:extLst>
          </p:nvPr>
        </p:nvGraphicFramePr>
        <p:xfrm>
          <a:off x="119921" y="5150117"/>
          <a:ext cx="6502403" cy="1436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2385"/>
                <a:gridCol w="722385"/>
                <a:gridCol w="722385"/>
                <a:gridCol w="722385"/>
                <a:gridCol w="722385"/>
                <a:gridCol w="722385"/>
                <a:gridCol w="722385"/>
                <a:gridCol w="722854"/>
                <a:gridCol w="722854"/>
              </a:tblGrid>
              <a:tr h="50015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ผู้สูงอายุวัยต้น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60-69 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ผู้สูงอายุวัยกลาง</a:t>
                      </a: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70-79 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ผู้สูงอายุวัยปลาย</a:t>
                      </a: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80 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ปีขึ้นไป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18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518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2,862,504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3,381,866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6,244,370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1,372,472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1,747,064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3,119,536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670,810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995,571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1,666,381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4" name="กล่องข้อความ 23"/>
          <p:cNvSpPr txBox="1"/>
          <p:nvPr/>
        </p:nvSpPr>
        <p:spPr>
          <a:xfrm>
            <a:off x="9755114" y="6488668"/>
            <a:ext cx="2436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ปค</a:t>
            </a:r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./</a:t>
            </a:r>
            <a:r>
              <a:rPr lang="th-TH" sz="18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พช</a:t>
            </a:r>
            <a:r>
              <a:rPr lang="th-TH" sz="1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./ก.คลัง/ก.แรงงาน/พก.</a:t>
            </a:r>
          </a:p>
        </p:txBody>
      </p:sp>
    </p:spTree>
    <p:extLst>
      <p:ext uri="{BB962C8B-B14F-4D97-AF65-F5344CB8AC3E}">
        <p14:creationId xmlns:p14="http://schemas.microsoft.com/office/powerpoint/2010/main" val="301417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226</Words>
  <Application>Microsoft Office PowerPoint</Application>
  <PresentationFormat>แบบจอกว้าง</PresentationFormat>
  <Paragraphs>76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TH Sarabun psk</vt:lpstr>
      <vt:lpstr>TH SarabunPSK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12</cp:revision>
  <dcterms:created xsi:type="dcterms:W3CDTF">2019-07-22T08:22:12Z</dcterms:created>
  <dcterms:modified xsi:type="dcterms:W3CDTF">2019-07-31T04:14:20Z</dcterms:modified>
</cp:coreProperties>
</file>