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88163" cy="100187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232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282" cy="501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343" y="0"/>
            <a:ext cx="2985282" cy="501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715BC-49FD-4624-88AB-A3453504731E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201" y="4821315"/>
            <a:ext cx="5511762" cy="394548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7269"/>
            <a:ext cx="2985282" cy="501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01343" y="9517269"/>
            <a:ext cx="2985282" cy="501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D7DA6-865A-4610-98AB-1187166D47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8726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D7DA6-865A-4610-98AB-1187166D475C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79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368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392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022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753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436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945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547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91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216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656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966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A403C-7017-46CE-8FC7-9B64F36A671D}" type="datetimeFigureOut">
              <a:rPr lang="th-TH" smtClean="0"/>
              <a:t>07/08/61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2368D-31FC-4D40-8500-61DA2C266CE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010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700748"/>
              </p:ext>
            </p:extLst>
          </p:nvPr>
        </p:nvGraphicFramePr>
        <p:xfrm>
          <a:off x="62934" y="1397505"/>
          <a:ext cx="675322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6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1. กำกับดูแลการดำเนินงานเพื่อบริหารจัดการให้ระบบฯ มีความถูกต้องสมบูรณ์และพร้อมใช้งานอยู่เสมอ</a:t>
                      </a:r>
                      <a:endParaRPr lang="en-US" sz="1600" dirty="0"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ส่งเสริมและสนับสนุนการรักษาความมั่นคงปลอดภัยของระบบฯ ให้ตอบสนองต่อ</a:t>
                      </a:r>
                      <a:r>
                        <a:rPr lang="th-TH" sz="160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พันธ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กิจและนโยบาย</a:t>
                      </a: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6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กำหนดแนวทางปฏิบัติ แนวทางแก้ไขหรือบทลงโทษตามความเหมาะสม หากมีการละเมิด หรือ ฝ่าฝืนแนวนโยบายในการรักษาความมั่นคงปลอดภัยของระบบฯ รวมทั้งติดตามและตรวจสอบการดำเนินงานอย่างสม่ำเสมอ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เผยแพร่ความรู้ ความเข้าใจเพื่อสร้างความตระหนักให้บุคลากรที่เกี่ยวข้องทั้งของหน่วยงานเองและของหน่วยงานที่เกี่ยวข้อง ตลอดจนส่งเสริมให้มีการศึกษาอย่างต่อเนื่อง 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51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ติดตาม ตรวจสอบการดำเนินงาน และปรับปรุงแนวนโยบายและแนวปฏิบัติในการรักษาความมั่นคงปลอดภัยของ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ระบบฯ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ให้สอดคล้องตามการเปลี่ยนแปลงของเทคโนโลยี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132080" marR="132080" marT="66040" marB="6604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EFBDE72F-1745-4010-A088-3D3C3A339C7B}"/>
              </a:ext>
            </a:extLst>
          </p:cNvPr>
          <p:cNvGrpSpPr/>
          <p:nvPr/>
        </p:nvGrpSpPr>
        <p:grpSpPr>
          <a:xfrm>
            <a:off x="129609" y="206627"/>
            <a:ext cx="6686549" cy="9456615"/>
            <a:chOff x="129609" y="206627"/>
            <a:chExt cx="6686549" cy="9456615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409812" y="206627"/>
              <a:ext cx="637911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h-TH" sz="2000" b="1" dirty="0">
                  <a:latin typeface="Calibri" panose="020F0502020204030204" pitchFamily="34" charset="0"/>
                  <a:ea typeface="Times New Roman" panose="02020603050405020304" pitchFamily="18" charset="0"/>
                  <a:cs typeface="TH SarabunPSK" panose="020B0500040200020003" pitchFamily="34" charset="-34"/>
                </a:rPr>
                <a:t>นโยบายการรักษาความมั่นคงปลอดภัยของระบบเทคโนโลยีสารสนเทศ กรมกิจการผู้สูงอายุ</a:t>
              </a:r>
              <a:endPara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189592" y="4348656"/>
              <a:ext cx="3059952" cy="1953279"/>
            </a:xfrm>
            <a:prstGeom prst="roundRect">
              <a:avLst>
                <a:gd name="adj" fmla="val 1579"/>
              </a:avLst>
            </a:prstGeom>
            <a:solidFill>
              <a:schemeClr val="accent2">
                <a:alpha val="5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การรักษาความมั่นคงปลอดภัยทางด้านกายภาพ </a:t>
              </a:r>
            </a:p>
            <a:p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และสิ่งแวดล้อม</a:t>
              </a:r>
            </a:p>
            <a:p>
              <a:pPr algn="thaiDist"/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กำหนดพื้นที่ของระบบอย่างเหมาะสม และจัดทำเป็นเอกสารกำหนดสิทธิให้กับเจ้าหน้าที่ให้เข้าถึงพื้นที่ใช้งานระบบให้ชัดเจน</a:t>
              </a:r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หน่วยงานภายนอกที่นำเครื่องคอมพิวเตอร์เข้ามาในระบบเครือข่ายภายในหน่วยงาน จะต้องลงบันทึกในแบบฟอร์มการอนุญาตฯ</a:t>
              </a:r>
              <a:endParaRPr lang="en-US" sz="16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2" name="สี่เหลี่ยมผืนผ้ามุมมน 21"/>
            <p:cNvSpPr/>
            <p:nvPr/>
          </p:nvSpPr>
          <p:spPr>
            <a:xfrm>
              <a:off x="189592" y="6476763"/>
              <a:ext cx="3059952" cy="1488175"/>
            </a:xfrm>
            <a:prstGeom prst="roundRect">
              <a:avLst>
                <a:gd name="adj" fmla="val 2704"/>
              </a:avLst>
            </a:prstGeom>
            <a:solidFill>
              <a:schemeClr val="accent2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thaiDist"/>
              <a:r>
                <a:rPr lang="en-US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</a:t>
              </a:r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. การควบคุมการเข้าออกห้องศูนย์</a:t>
              </a:r>
            </a:p>
            <a:p>
              <a:pPr algn="thaiDist"/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จัดระบบฯให้เป็นสัดส่วนชัดเจน มีการลงบันทึก</a:t>
              </a:r>
              <a:b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ตามแบบฟอร์ม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“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บันทึกการเข้าออกพื้นที่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”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ต้องทำการทบทวนสิทธิ์ของเจ้าหน้าที่ให้มีความถูกต้องอย่างสม่ำเสมออย่างน้อยปีละ ๒ ครั้ง</a:t>
              </a:r>
              <a:endParaRPr lang="en-US" sz="16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3" name="สี่เหลี่ยมผืนผ้ามุมมน 22"/>
            <p:cNvSpPr/>
            <p:nvPr/>
          </p:nvSpPr>
          <p:spPr>
            <a:xfrm>
              <a:off x="189592" y="8151662"/>
              <a:ext cx="3059952" cy="1234851"/>
            </a:xfrm>
            <a:prstGeom prst="roundRect">
              <a:avLst>
                <a:gd name="adj" fmla="val 4157"/>
              </a:avLst>
            </a:prstGeom>
            <a:solidFill>
              <a:schemeClr val="accent2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thaiDist"/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การควบคุมการเข้าถึงระบบฯ</a:t>
              </a:r>
              <a:b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บริหารจัดการการเข้าถึงของผู้ใช้  </a:t>
              </a:r>
              <a:r>
                <a:rPr lang="th-TH" sz="1600" spc="-43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การเข้าถึงระบบเครือข่าย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แม่ข่าย การบันทึกและตรวจสอบ การควบคุมการเข้าใช้งานระบบจากภายนอก การพิสูจน์ตัวตน</a:t>
              </a:r>
              <a:endParaRPr lang="en-US" sz="16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สี่เหลี่ยมผืนผ้ามุมมน 23"/>
            <p:cNvSpPr/>
            <p:nvPr/>
          </p:nvSpPr>
          <p:spPr>
            <a:xfrm>
              <a:off x="3466805" y="4214280"/>
              <a:ext cx="3282678" cy="1372092"/>
            </a:xfrm>
            <a:prstGeom prst="roundRect">
              <a:avLst>
                <a:gd name="adj" fmla="val 2282"/>
              </a:avLst>
            </a:prstGeom>
            <a:solidFill>
              <a:schemeClr val="accent2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thaiDist"/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4. การควบคุมหน่วยงานภายนอกเข้าถึงระบบฯ</a:t>
              </a:r>
            </a:p>
            <a:p>
              <a:pPr algn="thaiDist"/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จะต้องทำเรื่องขออนุญาตเป็นลายลักษณ์อักษร ต้องลงนามเฉพาะบุคคลที่จำเป็นเท่านั้น มีการปรับปรุงให้ทันสมัยอยู่เสมอ เพื่อให้มั่นใจได้ว่าเป็นไปตามขอบเขตที่ได้กำหนดไว้</a:t>
              </a:r>
              <a:endParaRPr lang="en-US" sz="16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5" name="สี่เหลี่ยมผืนผ้ามุมมน 24"/>
            <p:cNvSpPr/>
            <p:nvPr/>
          </p:nvSpPr>
          <p:spPr>
            <a:xfrm>
              <a:off x="3439546" y="5689166"/>
              <a:ext cx="3237971" cy="2080289"/>
            </a:xfrm>
            <a:prstGeom prst="roundRect">
              <a:avLst>
                <a:gd name="adj" fmla="val 1285"/>
              </a:avLst>
            </a:prstGeom>
            <a:solidFill>
              <a:schemeClr val="accent2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thaiDist"/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การใช้งานเครื่องคอมพิวเตอร์และอินเทอร์เน็ต</a:t>
              </a:r>
            </a:p>
            <a:p>
              <a:pPr algn="thaiDist"/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จัดการรหัสผ่านที่ระบุไว้ในเอกสาร ต้องทำการ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Update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ระบบปฏิบัติการ เว็บบราวเซอร์และโปรแกรมใช้งานต่าง ๆ อย่างสม่ำเสมอ เพื่อปิดช่องโหว่จากซอฟท์แวร์เป็นการป้องกันการโจมตีจากภัยคุกคาม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Firewall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เป็นระบบที่จะอนุญาตให้เฉพาะผู้ที่มีสิทธิ เครื่องคอมฯทุกเครื่องที่ให้บริการจะมีการติดตั้ง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Software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ป้องกัน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Virus </a:t>
              </a:r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3417191" y="7843604"/>
              <a:ext cx="3282679" cy="1819638"/>
            </a:xfrm>
            <a:prstGeom prst="roundRect">
              <a:avLst>
                <a:gd name="adj" fmla="val 1679"/>
              </a:avLst>
            </a:prstGeom>
            <a:solidFill>
              <a:schemeClr val="accent2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thaiDist"/>
              <a:r>
                <a:rPr lang="th-TH" sz="16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6. การควบคุมการเข้าถึงระบบเครือข่ายไร้สาย</a:t>
              </a:r>
            </a:p>
            <a:p>
              <a:pPr algn="thaiDist"/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  ต้องลงทะเบียนกับผู้ดูแลระบบ และต้องได้รับการพิจารณาอนุญาต ลงทะเบียนอุปกรณ์ทุกตัวที่ใช้ติดต่อระบบเครือข่ายไร้สาย กำหนดการเข้ารหัสหรือข้อมูลระหว่าง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Wireless LAN Client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และ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AP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เพื่อให้ยากต่อการดักจับ จะช่วยให้ปลอดภัยมากขึ้น มีการติดตั้ง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Firewall </a:t>
              </a:r>
              <a:r>
                <a: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เฉพาะกับ </a:t>
              </a:r>
              <a:r>
                <a: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VPN</a:t>
              </a:r>
            </a:p>
          </p:txBody>
        </p:sp>
        <p:sp>
          <p:nvSpPr>
            <p:cNvPr id="28" name="สี่เหลี่ยมผืนผ้ามุมมน 27"/>
            <p:cNvSpPr/>
            <p:nvPr/>
          </p:nvSpPr>
          <p:spPr>
            <a:xfrm>
              <a:off x="129609" y="3783646"/>
              <a:ext cx="6686549" cy="335493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dirty="0">
                  <a:solidFill>
                    <a:srgbClr val="FFFF00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นโยบายการรักษาความมั่นคงปลอดภัยของระบบเทคโนโลยีสารสนเทศ กรมกิจการผู้สูงอายุ</a:t>
              </a:r>
              <a:endParaRPr lang="en-US" sz="2000" dirty="0">
                <a:solidFill>
                  <a:srgbClr val="FFFF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" name="สี่เหลี่ยมผืนผ้า 1"/>
            <p:cNvSpPr/>
            <p:nvPr/>
          </p:nvSpPr>
          <p:spPr>
            <a:xfrm>
              <a:off x="2129604" y="1063647"/>
              <a:ext cx="261988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thaiDist"/>
              <a:r>
                <a:rPr lang="th-TH" sz="1800" b="1" dirty="0">
                  <a:solidFill>
                    <a:srgbClr val="FF0000"/>
                  </a:solidFill>
                  <a:ea typeface="Times New Roman" panose="02020603050405020304" pitchFamily="18" charset="0"/>
                  <a:cs typeface="TH SarabunPSK" panose="020B0500040200020003" pitchFamily="34" charset="-34"/>
                </a:rPr>
                <a:t>มาตรการรักษาความมั่นคงปลอดภัย</a:t>
              </a:r>
              <a:endParaRPr lang="th-TH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4" name="สี่เหลี่ยมผืนผ้ามุมมน 3"/>
            <p:cNvSpPr/>
            <p:nvPr/>
          </p:nvSpPr>
          <p:spPr>
            <a:xfrm>
              <a:off x="471330" y="643811"/>
              <a:ext cx="6111809" cy="378924"/>
            </a:xfrm>
            <a:prstGeom prst="roundRect">
              <a:avLst/>
            </a:prstGeom>
            <a:solidFill>
              <a:schemeClr val="accent6">
                <a:alpha val="32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กล่องข้อความ 6"/>
            <p:cNvSpPr txBox="1"/>
            <p:nvPr/>
          </p:nvSpPr>
          <p:spPr>
            <a:xfrm>
              <a:off x="458705" y="633097"/>
              <a:ext cx="61370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800" b="1" dirty="0">
                  <a:solidFill>
                    <a:srgbClr val="FF0000"/>
                  </a:solidFill>
                  <a:latin typeface="TH SarabunIT๙" panose="020B0500040200020003" pitchFamily="34" charset="-34"/>
                  <a:ea typeface="Times New Roman" panose="02020603050405020304" pitchFamily="18" charset="0"/>
                  <a:cs typeface="TH SarabunIT๙" panose="020B0500040200020003" pitchFamily="34" charset="-34"/>
                </a:rPr>
                <a:t>วัตถุประสงค์</a:t>
              </a:r>
              <a:r>
                <a:rPr lang="th-TH" sz="1800" dirty="0"/>
                <a:t>  เ</a:t>
              </a:r>
              <a:r>
                <a:rPr lang="th-TH" sz="1800" spc="43" dirty="0">
                  <a:latin typeface="TH SarabunIT๙" panose="020B0500040200020003" pitchFamily="34" charset="-34"/>
                  <a:ea typeface="Times New Roman" panose="02020603050405020304" pitchFamily="18" charset="0"/>
                  <a:cs typeface="TH SarabunIT๙" panose="020B0500040200020003" pitchFamily="34" charset="-34"/>
                </a:rPr>
                <a:t>พื่อ</a:t>
              </a:r>
              <a:r>
                <a:rPr lang="th-TH" sz="1800" dirty="0">
                  <a:latin typeface="TH SarabunIT๙" panose="020B0500040200020003" pitchFamily="34" charset="-34"/>
                  <a:ea typeface="Times New Roman" panose="02020603050405020304" pitchFamily="18" charset="0"/>
                  <a:cs typeface="TH SarabunIT๙" panose="020B0500040200020003" pitchFamily="34" charset="-34"/>
                </a:rPr>
                <a:t>ให้เกิดความเชื่อมั่นและมีความมั่นคงปลอดภัยในการใช้งานเทคโนโลยีองค์กร</a:t>
              </a:r>
              <a:endParaRPr lang="th-TH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7221177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448</Words>
  <Application>Microsoft Office PowerPoint</Application>
  <PresentationFormat>A4 Paper (210x297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TH SarabunIT๙</vt:lpstr>
      <vt:lpstr>TH SarabunPSK</vt:lpstr>
      <vt:lpstr>Times New Roman</vt:lpstr>
      <vt:lpstr>ธีมของ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53</cp:revision>
  <cp:lastPrinted>2018-07-02T07:35:50Z</cp:lastPrinted>
  <dcterms:created xsi:type="dcterms:W3CDTF">2018-07-02T03:44:40Z</dcterms:created>
  <dcterms:modified xsi:type="dcterms:W3CDTF">2018-08-07T04:05:36Z</dcterms:modified>
</cp:coreProperties>
</file>