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9" r:id="rId2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CCECFF"/>
    <a:srgbClr val="84DFF4"/>
    <a:srgbClr val="FF99CC"/>
    <a:srgbClr val="FFCCFF"/>
    <a:srgbClr val="CCFFCC"/>
    <a:srgbClr val="CC99FF"/>
    <a:srgbClr val="FFCCCC"/>
    <a:srgbClr val="FF99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สไตล์สีอ่อน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สไตล์สีปานกลาง 4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D083AE6-46FA-4A59-8FB0-9F97EB10719F}" styleName="สไตล์สีอ่อน 3 - เน้น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A107856-5554-42FB-B03E-39F5DBC370BA}" styleName="สไตล์สีปานกลาง 4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สไตล์สีอ่อน 3 - เน้น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2838BEF-8BB2-4498-84A7-C5851F593DF1}" styleName="สไตล์สีปานกลาง 4 - เน้น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ลักษณะสีปานกลาง 1 - เน้น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ลักษณะสีอ่อน 3 - เน้น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ลักษณะสีอ่อน 3 - เน้น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ลักษณะสีปานกลาง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ลักษณะสีอ่อน 3 - เน้น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2" autoAdjust="0"/>
    <p:restoredTop sz="95535" autoAdjust="0"/>
  </p:normalViewPr>
  <p:slideViewPr>
    <p:cSldViewPr snapToGrid="0">
      <p:cViewPr varScale="1">
        <p:scale>
          <a:sx n="98" d="100"/>
          <a:sy n="98" d="100"/>
        </p:scale>
        <p:origin x="90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99364-8286-4868-B1EB-6AFD93AABCEC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CD00A-08C9-40BD-8572-A28EBC79D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8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CD00A-08C9-40BD-8572-A28EBC79D3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1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653EC82-BC30-4F42-8861-08087287E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2496A5CD-4936-49A8-A59D-60C722AA4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E2E6520-F1AC-4AEA-9162-8F9C7901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4A438-CD24-4DE4-BC1D-F1DD067CF1B8}" type="datetimeFigureOut">
              <a:rPr lang="en-GB" smtClean="0"/>
              <a:pPr/>
              <a:t>11/04/2022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037C447-F7ED-48A4-8ADC-736EE971C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8AF8971-DF2F-46DC-B165-4BC9A5F9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9976-832B-493B-9FC0-194DAAAAE3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14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725F238-47DD-401D-AD69-16FB89DED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6BB9CA8-B5E6-4BB1-9206-FB774AF6F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81B756C-31E4-4733-8A8B-C782B3934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4A438-CD24-4DE4-BC1D-F1DD067CF1B8}" type="datetimeFigureOut">
              <a:rPr lang="en-GB" smtClean="0"/>
              <a:pPr/>
              <a:t>11/04/2022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27F7782-9F9E-4279-9ED6-9525FBA26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8802AEB-6648-4897-B465-57702AA79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9976-832B-493B-9FC0-194DAAAAE3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83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602CC956-5451-4A36-938D-51C3E0DD6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39CAE4E-E0B3-4529-B230-D5F54BECE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D0BE526-10A1-4E3F-8B46-B47DBD8F8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4A438-CD24-4DE4-BC1D-F1DD067CF1B8}" type="datetimeFigureOut">
              <a:rPr lang="en-GB" smtClean="0"/>
              <a:pPr/>
              <a:t>11/04/2022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89179DB-2FDC-4E39-A92F-2355058A4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F95ED0F-CEF4-4FE7-AF45-C883FA4AD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9976-832B-493B-9FC0-194DAAAAE3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7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6797D55-00AA-4951-9C50-4D168A3C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897333A-94E6-401E-AE70-716A3DF6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CCE0D6C-E463-40C7-A1D8-10F342567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4A438-CD24-4DE4-BC1D-F1DD067CF1B8}" type="datetimeFigureOut">
              <a:rPr lang="en-GB" smtClean="0"/>
              <a:pPr/>
              <a:t>11/04/2022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A9B2EBC-E90F-485F-8CA3-F04B17063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6481864-FD97-4A1B-9CBB-FB8D0F206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9976-832B-493B-9FC0-194DAAAAE3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97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29E1287-932A-4554-8937-6C3209AD2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E97256A-B9A7-4EFB-995E-C40558C57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866A2E2-9196-4B86-ABC7-B0F1A8B40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4A438-CD24-4DE4-BC1D-F1DD067CF1B8}" type="datetimeFigureOut">
              <a:rPr lang="en-GB" smtClean="0"/>
              <a:pPr/>
              <a:t>11/04/2022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F4DBCEB-2F4D-49B6-9E0F-447252BA8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A6A22EC-87A5-4220-AFFA-1321D220B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9976-832B-493B-9FC0-194DAAAAE3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35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8A288C3-C95B-4581-8BA2-BD3AFB403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4A1D475-92C1-41AD-9ED0-E16597D8A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2B513C2A-A3EF-470F-85AD-37B3AA724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672F7C76-4898-4D61-864B-3886146F5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4A438-CD24-4DE4-BC1D-F1DD067CF1B8}" type="datetimeFigureOut">
              <a:rPr lang="en-GB" smtClean="0"/>
              <a:pPr/>
              <a:t>11/04/2022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A845CCD-6FF9-4248-9E66-9FA6786E4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AEDCBA3-6C11-49DB-BFDC-816B74A5D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9976-832B-493B-9FC0-194DAAAAE3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27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D30772F-CD1B-439C-A0E8-E9C396BFF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4BFB82F-9DB8-419F-B5E5-C18064894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907F51FE-5E12-4830-8647-2808A0EEB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C9D333C6-064A-4106-BCA9-B3C710484A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207DCCFB-ECB3-45F6-9EEA-72DD3FF166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04036359-6869-482C-A666-762FB84E4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4A438-CD24-4DE4-BC1D-F1DD067CF1B8}" type="datetimeFigureOut">
              <a:rPr lang="en-GB" smtClean="0"/>
              <a:pPr/>
              <a:t>11/04/2022</a:t>
            </a:fld>
            <a:endParaRPr lang="en-GB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E6483885-4163-423F-9B31-BE1724762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EBACC35B-318F-43DB-A648-116DE2908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9976-832B-493B-9FC0-194DAAAAE3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39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0371CDA-4EEA-4D1A-8C8D-D945E6581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869B2C73-E23B-41E3-9475-CA211C211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4A438-CD24-4DE4-BC1D-F1DD067CF1B8}" type="datetimeFigureOut">
              <a:rPr lang="en-GB" smtClean="0"/>
              <a:pPr/>
              <a:t>11/04/2022</a:t>
            </a:fld>
            <a:endParaRPr lang="en-GB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DD9CC173-8F1F-4427-945E-43DCC04E9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015D5F28-163E-4476-84B0-6D94AFFDB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9976-832B-493B-9FC0-194DAAAAE3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035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B9807111-07CF-4ABC-B396-29BFF0FBC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4A438-CD24-4DE4-BC1D-F1DD067CF1B8}" type="datetimeFigureOut">
              <a:rPr lang="en-GB" smtClean="0"/>
              <a:pPr/>
              <a:t>11/04/2022</a:t>
            </a:fld>
            <a:endParaRPr lang="en-GB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06E6203F-C869-4E45-A98B-A04845723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259B60BF-EBB2-44EB-B548-8B8FD809E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9976-832B-493B-9FC0-194DAAAAE3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7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C4B6B71-7128-4C00-9FCB-E8297AA1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B0B2265-2F8A-41CD-9CBD-C0F6D7810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64B6D857-6F43-40E1-9B95-B14E06C2E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AC865FE5-8882-4B47-BCF1-65CFDD750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4A438-CD24-4DE4-BC1D-F1DD067CF1B8}" type="datetimeFigureOut">
              <a:rPr lang="en-GB" smtClean="0"/>
              <a:pPr/>
              <a:t>11/04/2022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D586B030-102E-4BBB-AB2B-078EE07A0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88264BA-A750-4221-A460-AFF40B0FB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9976-832B-493B-9FC0-194DAAAAE3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37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024015D-D65E-442A-882D-B711FCEE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810CFB40-E52C-4B69-944A-ECA460697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0888042-CAC6-469D-AC93-041B4773C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183397B-9B59-4FA6-8160-F7DDDB52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4A438-CD24-4DE4-BC1D-F1DD067CF1B8}" type="datetimeFigureOut">
              <a:rPr lang="en-GB" smtClean="0"/>
              <a:pPr/>
              <a:t>11/04/2022</a:t>
            </a:fld>
            <a:endParaRPr lang="en-GB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4A88DCE-E1E4-4695-80CE-A92FF0546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725290F-FE98-4D8F-9042-97093705A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9976-832B-493B-9FC0-194DAAAAE3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57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C605AD96-526D-489E-A1F2-F12065C77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GB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9DEEDAF-128F-49C8-968F-900199D38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GB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2145934-5CB9-4C21-99A7-CA9C99741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4A438-CD24-4DE4-BC1D-F1DD067CF1B8}" type="datetimeFigureOut">
              <a:rPr lang="en-GB" smtClean="0"/>
              <a:pPr/>
              <a:t>11/04/2022</a:t>
            </a:fld>
            <a:endParaRPr lang="en-GB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0476AAF-74A9-4CB4-9A4C-5504D16088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8A58EDA-BFAE-4C1C-9DD1-360A21A7A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9976-832B-493B-9FC0-194DAAAAE39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689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EE5CBE15-4A4C-4FB4-A791-B5278A44E587}"/>
              </a:ext>
            </a:extLst>
          </p:cNvPr>
          <p:cNvSpPr/>
          <p:nvPr/>
        </p:nvSpPr>
        <p:spPr>
          <a:xfrm>
            <a:off x="4808064" y="346688"/>
            <a:ext cx="6042816" cy="27401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แบ่งตามช่วงอายุของผู้สูงอายุ</a:t>
            </a:r>
            <a:endParaRPr lang="en-GB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สี่เหลี่ยมผืนผ้า: มุมมน 10">
            <a:extLst>
              <a:ext uri="{FF2B5EF4-FFF2-40B4-BE49-F238E27FC236}">
                <a16:creationId xmlns:a16="http://schemas.microsoft.com/office/drawing/2014/main" id="{B901DF01-510B-4696-B9AF-FDBF728C9DFC}"/>
              </a:ext>
            </a:extLst>
          </p:cNvPr>
          <p:cNvSpPr/>
          <p:nvPr/>
        </p:nvSpPr>
        <p:spPr>
          <a:xfrm>
            <a:off x="4808064" y="3516967"/>
            <a:ext cx="6172200" cy="303133"/>
          </a:xfrm>
          <a:prstGeom prst="roundRect">
            <a:avLst/>
          </a:prstGeom>
          <a:solidFill>
            <a:srgbClr val="CCECFF"/>
          </a:solidFill>
          <a:ln w="38100">
            <a:solidFill>
              <a:srgbClr val="33CC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แบ่งตามศักยภาพของผู้สูงอายุ</a:t>
            </a:r>
            <a:endParaRPr lang="en-GB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0" name="ตาราง 19">
            <a:extLst>
              <a:ext uri="{FF2B5EF4-FFF2-40B4-BE49-F238E27FC236}">
                <a16:creationId xmlns:a16="http://schemas.microsoft.com/office/drawing/2014/main" id="{A36AB3EA-89F5-4204-9DAA-CE8F90CE4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577304"/>
              </p:ext>
            </p:extLst>
          </p:nvPr>
        </p:nvGraphicFramePr>
        <p:xfrm>
          <a:off x="3852648" y="685399"/>
          <a:ext cx="8193892" cy="2796031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360108">
                  <a:extLst>
                    <a:ext uri="{9D8B030D-6E8A-4147-A177-3AD203B41FA5}">
                      <a16:colId xmlns:a16="http://schemas.microsoft.com/office/drawing/2014/main" val="61319698"/>
                    </a:ext>
                  </a:extLst>
                </a:gridCol>
                <a:gridCol w="1452029">
                  <a:extLst>
                    <a:ext uri="{9D8B030D-6E8A-4147-A177-3AD203B41FA5}">
                      <a16:colId xmlns:a16="http://schemas.microsoft.com/office/drawing/2014/main" val="2794341437"/>
                    </a:ext>
                  </a:extLst>
                </a:gridCol>
                <a:gridCol w="470240">
                  <a:extLst>
                    <a:ext uri="{9D8B030D-6E8A-4147-A177-3AD203B41FA5}">
                      <a16:colId xmlns:a16="http://schemas.microsoft.com/office/drawing/2014/main" val="3814573504"/>
                    </a:ext>
                  </a:extLst>
                </a:gridCol>
                <a:gridCol w="417991">
                  <a:extLst>
                    <a:ext uri="{9D8B030D-6E8A-4147-A177-3AD203B41FA5}">
                      <a16:colId xmlns:a16="http://schemas.microsoft.com/office/drawing/2014/main" val="2200944022"/>
                    </a:ext>
                  </a:extLst>
                </a:gridCol>
                <a:gridCol w="470241">
                  <a:extLst>
                    <a:ext uri="{9D8B030D-6E8A-4147-A177-3AD203B41FA5}">
                      <a16:colId xmlns:a16="http://schemas.microsoft.com/office/drawing/2014/main" val="618463313"/>
                    </a:ext>
                  </a:extLst>
                </a:gridCol>
                <a:gridCol w="365744">
                  <a:extLst>
                    <a:ext uri="{9D8B030D-6E8A-4147-A177-3AD203B41FA5}">
                      <a16:colId xmlns:a16="http://schemas.microsoft.com/office/drawing/2014/main" val="4249291507"/>
                    </a:ext>
                  </a:extLst>
                </a:gridCol>
                <a:gridCol w="470240">
                  <a:extLst>
                    <a:ext uri="{9D8B030D-6E8A-4147-A177-3AD203B41FA5}">
                      <a16:colId xmlns:a16="http://schemas.microsoft.com/office/drawing/2014/main" val="1487261277"/>
                    </a:ext>
                  </a:extLst>
                </a:gridCol>
                <a:gridCol w="452824">
                  <a:extLst>
                    <a:ext uri="{9D8B030D-6E8A-4147-A177-3AD203B41FA5}">
                      <a16:colId xmlns:a16="http://schemas.microsoft.com/office/drawing/2014/main" val="2058360448"/>
                    </a:ext>
                  </a:extLst>
                </a:gridCol>
                <a:gridCol w="365744">
                  <a:extLst>
                    <a:ext uri="{9D8B030D-6E8A-4147-A177-3AD203B41FA5}">
                      <a16:colId xmlns:a16="http://schemas.microsoft.com/office/drawing/2014/main" val="379581693"/>
                    </a:ext>
                  </a:extLst>
                </a:gridCol>
                <a:gridCol w="365174">
                  <a:extLst>
                    <a:ext uri="{9D8B030D-6E8A-4147-A177-3AD203B41FA5}">
                      <a16:colId xmlns:a16="http://schemas.microsoft.com/office/drawing/2014/main" val="3317556036"/>
                    </a:ext>
                  </a:extLst>
                </a:gridCol>
                <a:gridCol w="453392">
                  <a:extLst>
                    <a:ext uri="{9D8B030D-6E8A-4147-A177-3AD203B41FA5}">
                      <a16:colId xmlns:a16="http://schemas.microsoft.com/office/drawing/2014/main" val="912544662"/>
                    </a:ext>
                  </a:extLst>
                </a:gridCol>
                <a:gridCol w="470241">
                  <a:extLst>
                    <a:ext uri="{9D8B030D-6E8A-4147-A177-3AD203B41FA5}">
                      <a16:colId xmlns:a16="http://schemas.microsoft.com/office/drawing/2014/main" val="2966773193"/>
                    </a:ext>
                  </a:extLst>
                </a:gridCol>
                <a:gridCol w="435409">
                  <a:extLst>
                    <a:ext uri="{9D8B030D-6E8A-4147-A177-3AD203B41FA5}">
                      <a16:colId xmlns:a16="http://schemas.microsoft.com/office/drawing/2014/main" val="2394404022"/>
                    </a:ext>
                  </a:extLst>
                </a:gridCol>
                <a:gridCol w="383159">
                  <a:extLst>
                    <a:ext uri="{9D8B030D-6E8A-4147-A177-3AD203B41FA5}">
                      <a16:colId xmlns:a16="http://schemas.microsoft.com/office/drawing/2014/main" val="778273312"/>
                    </a:ext>
                  </a:extLst>
                </a:gridCol>
                <a:gridCol w="330911">
                  <a:extLst>
                    <a:ext uri="{9D8B030D-6E8A-4147-A177-3AD203B41FA5}">
                      <a16:colId xmlns:a16="http://schemas.microsoft.com/office/drawing/2014/main" val="3647009536"/>
                    </a:ext>
                  </a:extLst>
                </a:gridCol>
                <a:gridCol w="564701">
                  <a:extLst>
                    <a:ext uri="{9D8B030D-6E8A-4147-A177-3AD203B41FA5}">
                      <a16:colId xmlns:a16="http://schemas.microsoft.com/office/drawing/2014/main" val="1023019578"/>
                    </a:ext>
                  </a:extLst>
                </a:gridCol>
                <a:gridCol w="365744">
                  <a:extLst>
                    <a:ext uri="{9D8B030D-6E8A-4147-A177-3AD203B41FA5}">
                      <a16:colId xmlns:a16="http://schemas.microsoft.com/office/drawing/2014/main" val="3921623079"/>
                    </a:ext>
                  </a:extLst>
                </a:gridCol>
              </a:tblGrid>
              <a:tr h="25352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baseline="0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en-GB" sz="1200" b="1" u="none" strike="noStrike" baseline="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th-TH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60 - 69 ปี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70 - 79 ปี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80 - 89 ปี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2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</a:t>
                      </a:r>
                      <a:r>
                        <a:rPr lang="en-GB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– 99 </a:t>
                      </a:r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ปี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 ปีขึ้นไป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h-TH" sz="13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h-TH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2316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7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2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21222"/>
                  </a:ext>
                </a:extLst>
              </a:tr>
              <a:tr h="1774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บ้านบางแค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12009"/>
                  </a:ext>
                </a:extLst>
              </a:tr>
              <a:tr h="1774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จังหวัดปทุมธานี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498321"/>
                  </a:ext>
                </a:extLst>
              </a:tr>
              <a:tr h="1774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วาสนะเวศม์ จ</a:t>
                      </a: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พระนครศรีอยุธยา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1845"/>
                  </a:ext>
                </a:extLst>
              </a:tr>
              <a:tr h="1774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บ้านบางละมุง จ</a:t>
                      </a: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ชลบุรี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84941"/>
                  </a:ext>
                </a:extLst>
              </a:tr>
              <a:tr h="9892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บ้านบุรีรัมย์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905829"/>
                  </a:ext>
                </a:extLst>
              </a:tr>
              <a:tr h="1774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จังหวัดนครพนม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82782"/>
                  </a:ext>
                </a:extLst>
              </a:tr>
              <a:tr h="19871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บ้านธรรมปกรณ์ (เชียงใหม่)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019674"/>
                  </a:ext>
                </a:extLst>
              </a:tr>
              <a:tr h="1774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จังหวัดลำปาง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211058"/>
                  </a:ext>
                </a:extLst>
              </a:tr>
              <a:tr h="1774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จังหวัดสงขลา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62246"/>
                  </a:ext>
                </a:extLst>
              </a:tr>
              <a:tr h="1774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ภูเก็ต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446999"/>
                  </a:ext>
                </a:extLst>
              </a:tr>
              <a:tr h="1774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บ้านทักษิณ จ</a:t>
                      </a: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20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ยะลา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315786"/>
                  </a:ext>
                </a:extLst>
              </a:tr>
              <a:tr h="17746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26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99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49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613098"/>
                  </a:ext>
                </a:extLst>
              </a:tr>
            </a:tbl>
          </a:graphicData>
        </a:graphic>
      </p:graphicFrame>
      <p:graphicFrame>
        <p:nvGraphicFramePr>
          <p:cNvPr id="21" name="ตาราง 20">
            <a:extLst>
              <a:ext uri="{FF2B5EF4-FFF2-40B4-BE49-F238E27FC236}">
                <a16:creationId xmlns:a16="http://schemas.microsoft.com/office/drawing/2014/main" id="{8B4B5C95-219E-427D-A5CA-2F153FC92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985503"/>
              </p:ext>
            </p:extLst>
          </p:nvPr>
        </p:nvGraphicFramePr>
        <p:xfrm>
          <a:off x="3894353" y="3839909"/>
          <a:ext cx="8152187" cy="2804471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79812">
                  <a:extLst>
                    <a:ext uri="{9D8B030D-6E8A-4147-A177-3AD203B41FA5}">
                      <a16:colId xmlns:a16="http://schemas.microsoft.com/office/drawing/2014/main" val="1007222585"/>
                    </a:ext>
                  </a:extLst>
                </a:gridCol>
                <a:gridCol w="1438275">
                  <a:extLst>
                    <a:ext uri="{9D8B030D-6E8A-4147-A177-3AD203B41FA5}">
                      <a16:colId xmlns:a16="http://schemas.microsoft.com/office/drawing/2014/main" val="609799695"/>
                    </a:ext>
                  </a:extLst>
                </a:gridCol>
                <a:gridCol w="672087">
                  <a:extLst>
                    <a:ext uri="{9D8B030D-6E8A-4147-A177-3AD203B41FA5}">
                      <a16:colId xmlns:a16="http://schemas.microsoft.com/office/drawing/2014/main" val="3402277571"/>
                    </a:ext>
                  </a:extLst>
                </a:gridCol>
                <a:gridCol w="785238">
                  <a:extLst>
                    <a:ext uri="{9D8B030D-6E8A-4147-A177-3AD203B41FA5}">
                      <a16:colId xmlns:a16="http://schemas.microsoft.com/office/drawing/2014/main" val="1013841213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434938039"/>
                    </a:ext>
                  </a:extLst>
                </a:gridCol>
                <a:gridCol w="757812">
                  <a:extLst>
                    <a:ext uri="{9D8B030D-6E8A-4147-A177-3AD203B41FA5}">
                      <a16:colId xmlns:a16="http://schemas.microsoft.com/office/drawing/2014/main" val="3220074907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85466655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16035437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200942042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715701808"/>
                    </a:ext>
                  </a:extLst>
                </a:gridCol>
                <a:gridCol w="623313">
                  <a:extLst>
                    <a:ext uri="{9D8B030D-6E8A-4147-A177-3AD203B41FA5}">
                      <a16:colId xmlns:a16="http://schemas.microsoft.com/office/drawing/2014/main" val="3258676431"/>
                    </a:ext>
                  </a:extLst>
                </a:gridCol>
              </a:tblGrid>
              <a:tr h="2745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ที่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ศพส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 </a:t>
                      </a:r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A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84D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 </a:t>
                      </a:r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B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84D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กลุ่ม </a:t>
                      </a:r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C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84D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148598"/>
                  </a:ext>
                </a:extLst>
              </a:tr>
              <a:tr h="18778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ชาย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หญิง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84DF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ชาย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หญิง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84DF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ชาย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หญิง</a:t>
                      </a:r>
                      <a:endParaRPr lang="th-TH" sz="12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84DF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84245"/>
                  </a:ext>
                </a:extLst>
              </a:tr>
              <a:tr h="18778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baseline="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บ้านบางแค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323845"/>
                  </a:ext>
                </a:extLst>
              </a:tr>
              <a:tr h="1883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baseline="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จังหวัดปทุมธานี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906196"/>
                  </a:ext>
                </a:extLst>
              </a:tr>
              <a:tr h="18778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baseline="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วาสนะเวศม์ จ</a:t>
                      </a:r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.r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พระนครศรีอยุธยา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70348"/>
                  </a:ext>
                </a:extLst>
              </a:tr>
              <a:tr h="20253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baseline="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บ้านบางละมุง จ</a:t>
                      </a:r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ชลบุรี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755467"/>
                  </a:ext>
                </a:extLst>
              </a:tr>
              <a:tr h="18778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baseline="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บ้านบุรีรัมย์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038398"/>
                  </a:ext>
                </a:extLst>
              </a:tr>
              <a:tr h="18778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baseline="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จังหวัดนครพนม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954251"/>
                  </a:ext>
                </a:extLst>
              </a:tr>
              <a:tr h="18778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baseline="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บ้านธรรมปกรณ์ (เชียงใหม่)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520132"/>
                  </a:ext>
                </a:extLst>
              </a:tr>
              <a:tr h="1961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baseline="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จังหวัดลำปาง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73650"/>
                  </a:ext>
                </a:extLst>
              </a:tr>
              <a:tr h="1961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baseline="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จังหวัดสงขลา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408936"/>
                  </a:ext>
                </a:extLst>
              </a:tr>
              <a:tr h="1961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baseline="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ภูเก็ต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60718"/>
                  </a:ext>
                </a:extLst>
              </a:tr>
              <a:tr h="1961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lang="en-GB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baseline="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บ้านทักษิณ จ</a:t>
                      </a:r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ยะลา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75572"/>
                  </a:ext>
                </a:extLst>
              </a:tr>
              <a:tr h="19611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  <a:endParaRPr lang="en-GB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37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27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64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77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86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29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72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301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352437"/>
                  </a:ext>
                </a:extLst>
              </a:tr>
            </a:tbl>
          </a:graphicData>
        </a:graphic>
      </p:graphicFrame>
      <p:pic>
        <p:nvPicPr>
          <p:cNvPr id="59" name="รูปภาพ 58" descr="ageing-population_1.jpg">
            <a:extLst>
              <a:ext uri="{FF2B5EF4-FFF2-40B4-BE49-F238E27FC236}">
                <a16:creationId xmlns:a16="http://schemas.microsoft.com/office/drawing/2014/main" id="{162F9862-C960-4DA7-9C09-27CF84D98D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01" t="15922"/>
          <a:stretch>
            <a:fillRect/>
          </a:stretch>
        </p:blipFill>
        <p:spPr>
          <a:xfrm>
            <a:off x="-1340140" y="7075396"/>
            <a:ext cx="2380760" cy="699965"/>
          </a:xfrm>
          <a:prstGeom prst="rect">
            <a:avLst/>
          </a:prstGeom>
        </p:spPr>
      </p:pic>
      <p:sp>
        <p:nvSpPr>
          <p:cNvPr id="61" name="สี่เหลี่ยมผืนผ้า 60">
            <a:extLst>
              <a:ext uri="{FF2B5EF4-FFF2-40B4-BE49-F238E27FC236}">
                <a16:creationId xmlns:a16="http://schemas.microsoft.com/office/drawing/2014/main" id="{BD2D9B8B-5C75-4115-9F8E-7B9B69A0AF28}"/>
              </a:ext>
            </a:extLst>
          </p:cNvPr>
          <p:cNvSpPr/>
          <p:nvPr/>
        </p:nvSpPr>
        <p:spPr>
          <a:xfrm>
            <a:off x="8609706" y="6595332"/>
            <a:ext cx="3436834" cy="260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3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กองส่งเสริมสวัสดิการและคุ้มครองสิทธิผู้สูงอายุ ข้อมูล ณ วันที่ 31 มี</a:t>
            </a:r>
            <a:r>
              <a:rPr lang="en-US" sz="13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13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</a:t>
            </a:r>
            <a:r>
              <a:rPr lang="en-US" sz="13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r>
              <a:rPr lang="th-TH" sz="13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65</a:t>
            </a:r>
            <a:endParaRPr lang="en-GB" sz="13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5" name="สี่เหลี่ยมผืนผ้า: มุมมน 64">
            <a:extLst>
              <a:ext uri="{FF2B5EF4-FFF2-40B4-BE49-F238E27FC236}">
                <a16:creationId xmlns:a16="http://schemas.microsoft.com/office/drawing/2014/main" id="{52AFE50E-B9FD-4979-A3E3-B8D2BA03E8AB}"/>
              </a:ext>
            </a:extLst>
          </p:cNvPr>
          <p:cNvSpPr/>
          <p:nvPr/>
        </p:nvSpPr>
        <p:spPr>
          <a:xfrm>
            <a:off x="229650" y="4439908"/>
            <a:ext cx="3300425" cy="284492"/>
          </a:xfrm>
          <a:prstGeom prst="roundRect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sz="2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แบ่งตามประเภทการใช้บริการของผู้สูงอายุ</a:t>
            </a:r>
            <a:endParaRPr lang="en-GB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1" name="สี่เหลี่ยมผืนผ้า: มุมมน 70">
            <a:extLst>
              <a:ext uri="{FF2B5EF4-FFF2-40B4-BE49-F238E27FC236}">
                <a16:creationId xmlns:a16="http://schemas.microsoft.com/office/drawing/2014/main" id="{517956C7-6F83-4AC3-8DC0-8F0191F951EE}"/>
              </a:ext>
            </a:extLst>
          </p:cNvPr>
          <p:cNvSpPr/>
          <p:nvPr/>
        </p:nvSpPr>
        <p:spPr>
          <a:xfrm>
            <a:off x="533401" y="-6345"/>
            <a:ext cx="11112500" cy="353033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h-TH" sz="16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สถิติผู้สูงอายุในศูนย์พัฒนาการจัดสวัสดิการสังคมผู้สูงอายุ  ประจำเดือนมีนาคม 2565</a:t>
            </a:r>
          </a:p>
          <a:p>
            <a:pPr algn="ctr"/>
            <a:r>
              <a:rPr lang="th-TH" sz="16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    </a:t>
            </a:r>
            <a:endParaRPr lang="en-GB" sz="16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55FBA5CE-673E-413E-BD98-A8783A90DB1A}"/>
              </a:ext>
            </a:extLst>
          </p:cNvPr>
          <p:cNvSpPr/>
          <p:nvPr/>
        </p:nvSpPr>
        <p:spPr>
          <a:xfrm>
            <a:off x="411480" y="483696"/>
            <a:ext cx="2987040" cy="403406"/>
          </a:xfrm>
          <a:prstGeom prst="roundRect">
            <a:avLst/>
          </a:prstGeom>
          <a:solidFill>
            <a:srgbClr val="CCECFF"/>
          </a:solidFill>
          <a:ln>
            <a:solidFill>
              <a:srgbClr val="84DFF4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จำนวนผู้สูงอายุ  </a:t>
            </a:r>
            <a:r>
              <a:rPr lang="en-US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1,251 </a:t>
            </a:r>
            <a:r>
              <a:rPr lang="th-TH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คน</a:t>
            </a:r>
            <a:endParaRPr lang="en-GB" sz="16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8" name="ตาราง 17">
            <a:extLst>
              <a:ext uri="{FF2B5EF4-FFF2-40B4-BE49-F238E27FC236}">
                <a16:creationId xmlns:a16="http://schemas.microsoft.com/office/drawing/2014/main" id="{8F89C987-CCA5-4224-9C6E-E5431C26F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424840"/>
              </p:ext>
            </p:extLst>
          </p:nvPr>
        </p:nvGraphicFramePr>
        <p:xfrm>
          <a:off x="230930" y="914400"/>
          <a:ext cx="3417144" cy="3404284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337337">
                  <a:extLst>
                    <a:ext uri="{9D8B030D-6E8A-4147-A177-3AD203B41FA5}">
                      <a16:colId xmlns:a16="http://schemas.microsoft.com/office/drawing/2014/main" val="3234288602"/>
                    </a:ext>
                  </a:extLst>
                </a:gridCol>
                <a:gridCol w="1500008">
                  <a:extLst>
                    <a:ext uri="{9D8B030D-6E8A-4147-A177-3AD203B41FA5}">
                      <a16:colId xmlns:a16="http://schemas.microsoft.com/office/drawing/2014/main" val="3790090693"/>
                    </a:ext>
                  </a:extLst>
                </a:gridCol>
                <a:gridCol w="377081">
                  <a:extLst>
                    <a:ext uri="{9D8B030D-6E8A-4147-A177-3AD203B41FA5}">
                      <a16:colId xmlns:a16="http://schemas.microsoft.com/office/drawing/2014/main" val="3212499808"/>
                    </a:ext>
                  </a:extLst>
                </a:gridCol>
                <a:gridCol w="423768">
                  <a:extLst>
                    <a:ext uri="{9D8B030D-6E8A-4147-A177-3AD203B41FA5}">
                      <a16:colId xmlns:a16="http://schemas.microsoft.com/office/drawing/2014/main" val="2235355711"/>
                    </a:ext>
                  </a:extLst>
                </a:gridCol>
                <a:gridCol w="778950">
                  <a:extLst>
                    <a:ext uri="{9D8B030D-6E8A-4147-A177-3AD203B41FA5}">
                      <a16:colId xmlns:a16="http://schemas.microsoft.com/office/drawing/2014/main" val="1425885673"/>
                    </a:ext>
                  </a:extLst>
                </a:gridCol>
              </a:tblGrid>
              <a:tr h="1212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ที่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 err="1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ศพส</a:t>
                      </a:r>
                      <a:r>
                        <a:rPr lang="en-GB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จำนวนผู้สูงอายุ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84D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80382"/>
                  </a:ext>
                </a:extLst>
              </a:tr>
              <a:tr h="1459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ชาย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หญิง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076244"/>
                  </a:ext>
                </a:extLst>
              </a:tr>
              <a:tr h="1764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บ้านบางแค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226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311722"/>
                  </a:ext>
                </a:extLst>
              </a:tr>
              <a:tr h="1764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จังหวัดปทุมธานี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926935"/>
                  </a:ext>
                </a:extLst>
              </a:tr>
              <a:tr h="1764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วาสนะเวศม์</a:t>
                      </a:r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</a:t>
                      </a:r>
                      <a:r>
                        <a:rPr lang="en-US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r>
                        <a:rPr lang="th-TH" sz="12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พระนครศรีอยุธยา</a:t>
                      </a:r>
                      <a:endParaRPr lang="th-TH" sz="12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155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392750"/>
                  </a:ext>
                </a:extLst>
              </a:tr>
              <a:tr h="1764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บ้านบางละมุง จ</a:t>
                      </a:r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ชลบุรี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17</a:t>
                      </a:r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122677"/>
                  </a:ext>
                </a:extLst>
              </a:tr>
              <a:tr h="1764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บ้านบุรีรัมย์</a:t>
                      </a:r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281943"/>
                  </a:ext>
                </a:extLst>
              </a:tr>
              <a:tr h="1764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จังหวัดนครพนม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79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34018"/>
                  </a:ext>
                </a:extLst>
              </a:tr>
              <a:tr h="25341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บ้านธรรมปกรณ์</a:t>
                      </a:r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(เชียงใหม่)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</a:t>
                      </a:r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41856"/>
                  </a:ext>
                </a:extLst>
              </a:tr>
              <a:tr h="1764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จังหวัดลำปาง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409246"/>
                  </a:ext>
                </a:extLst>
              </a:tr>
              <a:tr h="1764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จังหวัดสงขลา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575520"/>
                  </a:ext>
                </a:extLst>
              </a:tr>
              <a:tr h="1764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ภูเก็ต 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643956"/>
                  </a:ext>
                </a:extLst>
              </a:tr>
              <a:tr h="17641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บ้านทักษิณ จ</a:t>
                      </a:r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.</a:t>
                      </a:r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ยะลา</a:t>
                      </a:r>
                      <a:endParaRPr lang="th-TH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97166"/>
                  </a:ext>
                </a:extLst>
              </a:tr>
              <a:tr h="238076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707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solidFill>
                      <a:srgbClr val="84D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1,2</a:t>
                      </a:r>
                      <a:r>
                        <a:rPr lang="th-TH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51</a:t>
                      </a:r>
                      <a:r>
                        <a:rPr lang="en-US" sz="16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ea typeface="Tahoma" pitchFamily="34" charset="0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solidFill>
                      <a:srgbClr val="84D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05257"/>
                  </a:ext>
                </a:extLst>
              </a:tr>
              <a:tr h="198675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ขอนแก่น</a:t>
                      </a:r>
                      <a:r>
                        <a:rPr lang="th-TH" sz="1400" u="none" strike="noStrike" baseline="0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(บริการทางสังคม)</a:t>
                      </a:r>
                      <a:endParaRPr lang="th-TH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138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40" name="Picture 2" descr="à¸à¸¥à¸à¸²à¸£à¸à¹à¸à¸«à¸²à¸£à¸¹à¸à¸ à¸²à¸à¸ªà¸³à¸«à¸£à¸±à¸ à¸à¸­à¸à¸¥à¸³à¸à¸§à¸ à¸à¸²à¸£à¹à¸à¸¹à¸">
            <a:extLst>
              <a:ext uri="{FF2B5EF4-FFF2-40B4-BE49-F238E27FC236}">
                <a16:creationId xmlns:a16="http://schemas.microsoft.com/office/drawing/2014/main" id="{EAA79743-38C3-4FE7-85D1-8E6E0597F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261524">
            <a:off x="461205" y="47964"/>
            <a:ext cx="381593" cy="356153"/>
          </a:xfrm>
          <a:prstGeom prst="rect">
            <a:avLst/>
          </a:prstGeom>
          <a:noFill/>
          <a:effectLst>
            <a:softEdge rad="12700"/>
          </a:effectLst>
        </p:spPr>
      </p:pic>
      <p:graphicFrame>
        <p:nvGraphicFramePr>
          <p:cNvPr id="26" name="ตาราง 25">
            <a:extLst>
              <a:ext uri="{FF2B5EF4-FFF2-40B4-BE49-F238E27FC236}">
                <a16:creationId xmlns:a16="http://schemas.microsoft.com/office/drawing/2014/main" id="{C8CE76C0-5FEF-4730-B98D-759E94F57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550392"/>
              </p:ext>
            </p:extLst>
          </p:nvPr>
        </p:nvGraphicFramePr>
        <p:xfrm>
          <a:off x="214220" y="4791075"/>
          <a:ext cx="3433855" cy="1940064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54598">
                  <a:extLst>
                    <a:ext uri="{9D8B030D-6E8A-4147-A177-3AD203B41FA5}">
                      <a16:colId xmlns:a16="http://schemas.microsoft.com/office/drawing/2014/main" val="3881020356"/>
                    </a:ext>
                  </a:extLst>
                </a:gridCol>
                <a:gridCol w="1323266">
                  <a:extLst>
                    <a:ext uri="{9D8B030D-6E8A-4147-A177-3AD203B41FA5}">
                      <a16:colId xmlns:a16="http://schemas.microsoft.com/office/drawing/2014/main" val="166622093"/>
                    </a:ext>
                  </a:extLst>
                </a:gridCol>
                <a:gridCol w="512966">
                  <a:extLst>
                    <a:ext uri="{9D8B030D-6E8A-4147-A177-3AD203B41FA5}">
                      <a16:colId xmlns:a16="http://schemas.microsoft.com/office/drawing/2014/main" val="3478460700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3347460226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3247101092"/>
                    </a:ext>
                  </a:extLst>
                </a:gridCol>
              </a:tblGrid>
              <a:tr h="2222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  <a:endParaRPr lang="th-TH" sz="1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จำนวนผู้สูงอายุ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611861"/>
                  </a:ext>
                </a:extLst>
              </a:tr>
              <a:tr h="1527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ชาย</a:t>
                      </a:r>
                      <a:endParaRPr lang="th-TH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หญิง</a:t>
                      </a:r>
                      <a:endParaRPr lang="th-TH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th-TH" sz="1400" b="1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309063"/>
                  </a:ext>
                </a:extLst>
              </a:tr>
              <a:tr h="30137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1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ประเภทสามัญ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536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649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1,185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520506"/>
                  </a:ext>
                </a:extLst>
              </a:tr>
              <a:tr h="185552">
                <a:tc rowSpan="5"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ประเภทเสียค่าบริการ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66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206012"/>
                  </a:ext>
                </a:extLst>
              </a:tr>
              <a:tr h="198500">
                <a:tc vMerge="1">
                  <a:txBody>
                    <a:bodyPr/>
                    <a:lstStyle/>
                    <a:p>
                      <a:pPr algn="l" fontAlgn="b"/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- ศพส. บ้านบางแค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41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409"/>
                  </a:ext>
                </a:extLst>
              </a:tr>
              <a:tr h="194697">
                <a:tc vMerge="1"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- </a:t>
                      </a:r>
                      <a:r>
                        <a:rPr lang="th-TH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วาสนะเวศม์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28212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- </a:t>
                      </a:r>
                      <a:r>
                        <a:rPr lang="th-TH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ศพส</a:t>
                      </a:r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ภูเก็ต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91583"/>
                  </a:ext>
                </a:extLst>
              </a:tr>
              <a:tr h="301377">
                <a:tc vMerge="1">
                  <a:txBody>
                    <a:bodyPr/>
                    <a:lstStyle/>
                    <a:p>
                      <a:pPr algn="ctr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รวม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544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en-GB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</a:t>
                      </a:r>
                      <a:r>
                        <a:rPr lang="th-TH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125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66271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3321</TotalTime>
  <Words>726</Words>
  <Application>Microsoft Office PowerPoint</Application>
  <PresentationFormat>แบบจอกว้าง</PresentationFormat>
  <Paragraphs>483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TH SarabunPSK</vt:lpstr>
      <vt:lpstr>ธีมของ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Lemel</dc:creator>
  <cp:lastModifiedBy>ศูนย์ผส12 เมล์กลาง</cp:lastModifiedBy>
  <cp:revision>188</cp:revision>
  <cp:lastPrinted>2021-06-01T02:59:32Z</cp:lastPrinted>
  <dcterms:created xsi:type="dcterms:W3CDTF">2019-08-01T03:11:43Z</dcterms:created>
  <dcterms:modified xsi:type="dcterms:W3CDTF">2022-04-11T07:03:17Z</dcterms:modified>
</cp:coreProperties>
</file>