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notesMasterIdLst>
    <p:notesMasterId r:id="rId16"/>
  </p:notesMasterIdLst>
  <p:sldIdLst>
    <p:sldId id="274" r:id="rId2"/>
    <p:sldId id="271" r:id="rId3"/>
    <p:sldId id="272" r:id="rId4"/>
    <p:sldId id="258" r:id="rId5"/>
    <p:sldId id="261" r:id="rId6"/>
    <p:sldId id="266" r:id="rId7"/>
    <p:sldId id="263" r:id="rId8"/>
    <p:sldId id="262" r:id="rId9"/>
    <p:sldId id="264" r:id="rId10"/>
    <p:sldId id="265" r:id="rId11"/>
    <p:sldId id="273" r:id="rId12"/>
    <p:sldId id="275" r:id="rId13"/>
    <p:sldId id="276" r:id="rId14"/>
    <p:sldId id="267" r:id="rId15"/>
  </p:sldIdLst>
  <p:sldSz cx="12192000" cy="6858000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792" y="5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0F2D7-7465-4B64-85DC-B472B09A8953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F141B-6101-453D-8B5E-0D11D575E4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229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27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71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112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3856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3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6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6918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60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941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13D6F-C5F2-6FD2-2C6C-B8CD85C97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0D399-E128-627E-6001-D1583A2CD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6DDB5E-9A86-AF42-C59E-724B7C259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7D32F9-D7E3-B2C9-ACFA-DCF92FF48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D3784-C026-BB72-9807-9A45B3323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03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589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03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36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438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46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307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61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5ABDB-0128-48AF-BFF6-B946D77C8E3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011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EA5ABDB-0128-48AF-BFF6-B946D77C8E3A}" type="datetimeFigureOut">
              <a:rPr lang="en-US" smtClean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C3997F6-9D2E-4CA8-9FF3-2BE5CA0B8B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7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831" r:id="rId12"/>
    <p:sldLayoutId id="2147483832" r:id="rId13"/>
    <p:sldLayoutId id="2147483833" r:id="rId14"/>
    <p:sldLayoutId id="2147483834" r:id="rId15"/>
    <p:sldLayoutId id="2147483835" r:id="rId16"/>
    <p:sldLayoutId id="2147483836" r:id="rId17"/>
    <p:sldLayoutId id="2147483837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microsoft.com/office/2007/relationships/hdphoto" Target="../media/hdphoto4.wdp"/><Relationship Id="rId7" Type="http://schemas.openxmlformats.org/officeDocument/2006/relationships/image" Target="../media/image41.jpg"/><Relationship Id="rId12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44.jpg"/><Relationship Id="rId4" Type="http://schemas.openxmlformats.org/officeDocument/2006/relationships/image" Target="../media/image6.png"/><Relationship Id="rId9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jpg"/><Relationship Id="rId4" Type="http://schemas.openxmlformats.org/officeDocument/2006/relationships/image" Target="../media/image4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g"/><Relationship Id="rId7" Type="http://schemas.openxmlformats.org/officeDocument/2006/relationships/image" Target="../media/image53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Relationship Id="rId9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microsoft.com/office/2007/relationships/hdphoto" Target="../media/hdphoto4.wdp"/><Relationship Id="rId7" Type="http://schemas.openxmlformats.org/officeDocument/2006/relationships/image" Target="../media/image12.jpg"/><Relationship Id="rId12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g"/><Relationship Id="rId11" Type="http://schemas.openxmlformats.org/officeDocument/2006/relationships/image" Target="../media/image14.png"/><Relationship Id="rId5" Type="http://schemas.openxmlformats.org/officeDocument/2006/relationships/image" Target="../media/image10.jpg"/><Relationship Id="rId10" Type="http://schemas.microsoft.com/office/2007/relationships/hdphoto" Target="../media/hdphoto2.wdp"/><Relationship Id="rId4" Type="http://schemas.openxmlformats.org/officeDocument/2006/relationships/image" Target="../media/image9.jpg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microsoft.com/office/2007/relationships/hdphoto" Target="../media/hdphoto4.wdp"/><Relationship Id="rId7" Type="http://schemas.openxmlformats.org/officeDocument/2006/relationships/image" Target="../media/image16.jpg"/><Relationship Id="rId12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microsoft.com/office/2007/relationships/hdphoto" Target="../media/hdphoto4.wdp"/><Relationship Id="rId7" Type="http://schemas.openxmlformats.org/officeDocument/2006/relationships/image" Target="../media/image21.jpg"/><Relationship Id="rId12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24.jpg"/><Relationship Id="rId4" Type="http://schemas.openxmlformats.org/officeDocument/2006/relationships/image" Target="../media/image6.png"/><Relationship Id="rId9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4.wdp"/><Relationship Id="rId7" Type="http://schemas.openxmlformats.org/officeDocument/2006/relationships/image" Target="../media/image26.png"/><Relationship Id="rId12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hdphoto" Target="../media/hdphoto4.wdp"/><Relationship Id="rId7" Type="http://schemas.openxmlformats.org/officeDocument/2006/relationships/image" Target="../media/image31.jpg"/><Relationship Id="rId12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jp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34.jpg"/><Relationship Id="rId4" Type="http://schemas.openxmlformats.org/officeDocument/2006/relationships/image" Target="../media/image6.png"/><Relationship Id="rId9" Type="http://schemas.openxmlformats.org/officeDocument/2006/relationships/image" Target="../media/image3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microsoft.com/office/2007/relationships/hdphoto" Target="../media/hdphoto4.wdp"/><Relationship Id="rId7" Type="http://schemas.openxmlformats.org/officeDocument/2006/relationships/image" Target="../media/image36.jpg"/><Relationship Id="rId12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jp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0" Type="http://schemas.openxmlformats.org/officeDocument/2006/relationships/image" Target="../media/image39.jpg"/><Relationship Id="rId4" Type="http://schemas.openxmlformats.org/officeDocument/2006/relationships/image" Target="../media/image6.png"/><Relationship Id="rId9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AEBE63F-2B9E-847D-0328-47D82C430797}"/>
              </a:ext>
            </a:extLst>
          </p:cNvPr>
          <p:cNvSpPr txBox="1">
            <a:spLocks/>
          </p:cNvSpPr>
          <p:nvPr/>
        </p:nvSpPr>
        <p:spPr>
          <a:xfrm>
            <a:off x="694828" y="1778618"/>
            <a:ext cx="10124661" cy="23290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br>
              <a:rPr lang="th-TH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5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ประจำปีงบประมาณ พ.ศ. 2566</a:t>
            </a:r>
            <a:endParaRPr lang="en-US" sz="5400" b="1" dirty="0">
              <a:solidFill>
                <a:schemeClr val="tx2">
                  <a:lumMod val="60000"/>
                  <a:lumOff val="4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63FA090-2B98-D358-4E0B-CFA7EB3046FE}"/>
              </a:ext>
            </a:extLst>
          </p:cNvPr>
          <p:cNvSpPr txBox="1">
            <a:spLocks/>
          </p:cNvSpPr>
          <p:nvPr/>
        </p:nvSpPr>
        <p:spPr>
          <a:xfrm>
            <a:off x="1033669" y="1641324"/>
            <a:ext cx="10588487" cy="1133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h-TH" sz="60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องค์กรคุณธรรมชาว ผส. ร่วมใจกันขับเคลื่อน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7EBDFA-E3F6-31F7-6C90-639C4793B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112" y="196882"/>
            <a:ext cx="992095" cy="1009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B23666-6F9A-2531-8E19-16161F68DFCB}"/>
              </a:ext>
            </a:extLst>
          </p:cNvPr>
          <p:cNvSpPr txBox="1"/>
          <p:nvPr/>
        </p:nvSpPr>
        <p:spPr>
          <a:xfrm>
            <a:off x="4715913" y="1162282"/>
            <a:ext cx="2307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กรมกิจการผู้สูงอายุ</a:t>
            </a:r>
            <a:endParaRPr lang="en-US" sz="2800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18DC69-8090-3334-553D-80F3D41D0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661" y="3106465"/>
            <a:ext cx="4091176" cy="31575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85C17-2756-AD8B-633F-3CB5A4FFCB83}"/>
              </a:ext>
            </a:extLst>
          </p:cNvPr>
          <p:cNvSpPr txBox="1">
            <a:spLocks/>
          </p:cNvSpPr>
          <p:nvPr/>
        </p:nvSpPr>
        <p:spPr>
          <a:xfrm>
            <a:off x="8454887" y="6264013"/>
            <a:ext cx="3458817" cy="5128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กลุ่มงานจริยธรรม </a:t>
            </a:r>
          </a:p>
          <a:p>
            <a:r>
              <a:rPr lang="th-TH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ณ วันที่ 23 สิงหาคม 266</a:t>
            </a:r>
          </a:p>
        </p:txBody>
      </p:sp>
    </p:spTree>
    <p:extLst>
      <p:ext uri="{BB962C8B-B14F-4D97-AF65-F5344CB8AC3E}">
        <p14:creationId xmlns:p14="http://schemas.microsoft.com/office/powerpoint/2010/main" val="529034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F8F256-2743-0F66-56D9-DF2A051DA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4" y="190304"/>
            <a:ext cx="7123753" cy="2196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AB6BE8-E87E-51D9-80E0-611F3FAD2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55" y="164065"/>
            <a:ext cx="1843392" cy="1843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DECF3A-DA57-1F07-D40F-C048E7BCE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7.กลุ่มพัฒนาระบบบริหาร</a:t>
            </a:r>
            <a:endParaRPr lang="en-US" sz="5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B19572-D8E8-B79E-43FA-36DD152E4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69" y="5121963"/>
            <a:ext cx="1100065" cy="155561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73A5C1-6FC1-6DB2-2634-6E2627A07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093" y="5095699"/>
            <a:ext cx="1100065" cy="15556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45FA56-7C51-982A-CA52-C5449EA221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17" y="5095699"/>
            <a:ext cx="1100065" cy="15556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6DFD05-94D1-1E52-0D99-5D06B7E67A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8051" y="5095700"/>
            <a:ext cx="1100065" cy="1555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9DBA99-5B01-6097-1B57-E94FDC2A31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470" y="5095700"/>
            <a:ext cx="1100065" cy="15556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03A997-1193-9377-F316-91B886DC0AF7}"/>
              </a:ext>
            </a:extLst>
          </p:cNvPr>
          <p:cNvSpPr txBox="1"/>
          <p:nvPr/>
        </p:nvSpPr>
        <p:spPr>
          <a:xfrm>
            <a:off x="236346" y="1827730"/>
            <a:ext cx="80241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สรุปผลการประเมิน</a:t>
            </a: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ระดับที่ 1 องค์กรส่งเสริมคุณธรรม ดำเนินการข้อ 1 - 3 ทุกข้อ   9 คะแนน </a:t>
            </a:r>
          </a:p>
          <a:p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ระดับที่ 2 องค์กรพัฒนาคุณธรรม  ดำเนินการข้อ 1 - 6 ทุกข้อ 16 คะแนน</a:t>
            </a:r>
          </a:p>
          <a:p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ระดับที่ 3 องค์กรคุณธรรมต้นแบบ ดำเนินการข้อ 1 - 9 ทุกข้อ 25 คะแนน</a:t>
            </a:r>
            <a:endParaRPr lang="th-TH" b="1" dirty="0">
              <a:solidFill>
                <a:schemeClr val="tx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2B0191-ECC5-76EC-B8E8-3A92A09300F4}"/>
              </a:ext>
            </a:extLst>
          </p:cNvPr>
          <p:cNvSpPr txBox="1"/>
          <p:nvPr/>
        </p:nvSpPr>
        <p:spPr>
          <a:xfrm>
            <a:off x="231747" y="3653079"/>
            <a:ext cx="581217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กิจกรรมและโครงการที่ดำเนินการ มีดั้งนี้</a:t>
            </a:r>
          </a:p>
          <a:p>
            <a:r>
              <a:rPr lang="th-TH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1)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ด้านพอเพียง  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กิจกรรม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QR Code </a:t>
            </a:r>
            <a:r>
              <a:rPr lang="th-TH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ลดกระดาษ</a:t>
            </a:r>
          </a:p>
          <a:p>
            <a:r>
              <a:rPr lang="th-TH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2) ด้านวินัย       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วินัยใส่ใจตรงต่อเวลา</a:t>
            </a:r>
          </a:p>
          <a:p>
            <a:r>
              <a:rPr lang="th-TH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3) ด้านสุจริต     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สร้างจิตสำนึกในการรักษาจรรยาบรรณและซื่อสัตย์สุจริต</a:t>
            </a:r>
          </a:p>
          <a:p>
            <a:r>
              <a:rPr lang="th-TH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4) ด้านจิตอาสา  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กิจกรรมอาสาเพื่อส่วนรวมในโอกาศต่างๆเพื่อประโยชย์</a:t>
            </a:r>
            <a:br>
              <a:rPr lang="th-TH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 ของผู้อื่นและสังคม</a:t>
            </a:r>
          </a:p>
          <a:p>
            <a:r>
              <a:rPr lang="th-TH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5) ด้านกตัญญู     </a:t>
            </a:r>
            <a:r>
              <a:rPr lang="en-US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2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การส่งเสริมความรักความผูกพันต่อองค์กร</a:t>
            </a:r>
          </a:p>
          <a:p>
            <a:r>
              <a:rPr lang="th-TH" b="1" dirty="0">
                <a:solidFill>
                  <a:srgbClr val="7030A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  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3D0BB8-F4AB-CB6B-8E12-6A26D4659FF7}"/>
              </a:ext>
            </a:extLst>
          </p:cNvPr>
          <p:cNvSpPr txBox="1"/>
          <p:nvPr/>
        </p:nvSpPr>
        <p:spPr>
          <a:xfrm>
            <a:off x="6973257" y="4747185"/>
            <a:ext cx="336187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รูปแบบการประชาสัมพันธ์กิจกรรม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E312E536-6F77-06AB-F4D1-409844D715A2}"/>
              </a:ext>
            </a:extLst>
          </p:cNvPr>
          <p:cNvSpPr/>
          <p:nvPr/>
        </p:nvSpPr>
        <p:spPr>
          <a:xfrm>
            <a:off x="7860378" y="2769330"/>
            <a:ext cx="3260393" cy="95593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50DD6F-CD81-2763-9463-B8F54F381659}"/>
              </a:ext>
            </a:extLst>
          </p:cNvPr>
          <p:cNvSpPr txBox="1"/>
          <p:nvPr/>
        </p:nvSpPr>
        <p:spPr>
          <a:xfrm>
            <a:off x="7758901" y="2976447"/>
            <a:ext cx="3361870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ผ่านการประเมินทั้ง 3 ระดับ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C3DC15-598D-AB36-F5E0-EB87929B28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32" y="2104584"/>
            <a:ext cx="783953" cy="106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31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ED238CE-2EBA-3FE7-77BD-74BFAC176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622" y="173772"/>
            <a:ext cx="7429558" cy="1596177"/>
          </a:xfrm>
        </p:spPr>
        <p:txBody>
          <a:bodyPr>
            <a:normAutofit/>
          </a:bodyPr>
          <a:lstStyle/>
          <a:p>
            <a:r>
              <a:rPr lang="th-TH" sz="6000" b="1" cap="none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ผลการประเมินระดับกรม</a:t>
            </a:r>
            <a:endParaRPr lang="en-US" sz="6000" b="1" cap="none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670FA9-1541-BDC5-0AC0-7CBF825EAEA9}"/>
              </a:ext>
            </a:extLst>
          </p:cNvPr>
          <p:cNvSpPr txBox="1"/>
          <p:nvPr/>
        </p:nvSpPr>
        <p:spPr>
          <a:xfrm>
            <a:off x="702304" y="3931561"/>
            <a:ext cx="1119007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4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ระดับที่ 1 องค์กรส่งเสริมคุณธรรม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มีผลการประเมินของหน่วยงานในสังกัดระดับสำนัก/กองหรือเทียบเท่าที่ประเมินได้ในระดับ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ส่งเสริมคุณธรรม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100% </a:t>
            </a:r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ของหน่วยงานในสังกัด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4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ระดับที่ 2 องค์กรพัฒนาคุณธรรม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มีผลการประเมินของหน่วยงานในสังกัดระดับสำนัก/กองหรือเทียบเท่าที่ประเมินได้ในระดับ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พัฒนาคุณธรรม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93.65%</a:t>
            </a:r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ของหน่วยงานในสังกัด</a:t>
            </a:r>
            <a:endParaRPr lang="th-TH" sz="24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  <a:r>
              <a:rPr lang="th-TH" sz="24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ระดับที่ 3 องค์กรคุณธรรมต้นแบบ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มีผลการประเมินของหน่วยงานในสังกัดระดับสำนัก/กองหรือเทียบเท่าที่ประเมินได้ในระดับ 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คุณธรรมต้นแบบ</a:t>
            </a:r>
            <a:r>
              <a:rPr lang="en-US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95.77%</a:t>
            </a:r>
            <a:r>
              <a:rPr lang="th-TH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ของหน่วยงานในสังกัด</a:t>
            </a:r>
          </a:p>
          <a:p>
            <a:r>
              <a:rPr lang="th-TH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endParaRPr lang="th-T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D363C-8DE7-82BE-C817-698D840DC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489" y="5606935"/>
            <a:ext cx="925117" cy="125106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4FFC6C-4647-77DB-7825-76CBC2E66CDD}"/>
              </a:ext>
            </a:extLst>
          </p:cNvPr>
          <p:cNvSpPr/>
          <p:nvPr/>
        </p:nvSpPr>
        <p:spPr>
          <a:xfrm>
            <a:off x="3246783" y="376052"/>
            <a:ext cx="5511280" cy="99680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D33CCD7-BFD0-8893-C356-BBD4DD07B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4972886"/>
              </p:ext>
            </p:extLst>
          </p:nvPr>
        </p:nvGraphicFramePr>
        <p:xfrm>
          <a:off x="299621" y="1939566"/>
          <a:ext cx="6787438" cy="1991995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2830527">
                  <a:extLst>
                    <a:ext uri="{9D8B030D-6E8A-4147-A177-3AD203B41FA5}">
                      <a16:colId xmlns:a16="http://schemas.microsoft.com/office/drawing/2014/main" val="1474957890"/>
                    </a:ext>
                  </a:extLst>
                </a:gridCol>
                <a:gridCol w="742765">
                  <a:extLst>
                    <a:ext uri="{9D8B030D-6E8A-4147-A177-3AD203B41FA5}">
                      <a16:colId xmlns:a16="http://schemas.microsoft.com/office/drawing/2014/main" val="1302299846"/>
                    </a:ext>
                  </a:extLst>
                </a:gridCol>
                <a:gridCol w="715755">
                  <a:extLst>
                    <a:ext uri="{9D8B030D-6E8A-4147-A177-3AD203B41FA5}">
                      <a16:colId xmlns:a16="http://schemas.microsoft.com/office/drawing/2014/main" val="290681272"/>
                    </a:ext>
                  </a:extLst>
                </a:gridCol>
                <a:gridCol w="648232">
                  <a:extLst>
                    <a:ext uri="{9D8B030D-6E8A-4147-A177-3AD203B41FA5}">
                      <a16:colId xmlns:a16="http://schemas.microsoft.com/office/drawing/2014/main" val="3849488344"/>
                    </a:ext>
                  </a:extLst>
                </a:gridCol>
                <a:gridCol w="1850159">
                  <a:extLst>
                    <a:ext uri="{9D8B030D-6E8A-4147-A177-3AD203B41FA5}">
                      <a16:colId xmlns:a16="http://schemas.microsoft.com/office/drawing/2014/main" val="121329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en-US" sz="1400" b="1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lang="th-TH" sz="1400" b="1" spc="-2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หน่วยงานในสังกัด</a:t>
                      </a:r>
                      <a:endParaRPr lang="en-US" sz="105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400" b="1" spc="-2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ระดับที่ 1 </a:t>
                      </a:r>
                      <a:endParaRPr lang="en-US" sz="105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400" b="1" spc="-2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ระดับที่ 2</a:t>
                      </a:r>
                      <a:endParaRPr lang="en-US" sz="105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400" b="1" spc="-2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ระดับที่ 3</a:t>
                      </a:r>
                      <a:endParaRPr lang="en-US" sz="105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en-US" sz="1400" b="1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lang="th-TH" sz="1400" b="1" spc="-2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ผลการประเมิน</a:t>
                      </a:r>
                      <a:endParaRPr lang="en-US" sz="105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3222989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400" b="1" spc="-2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(คะแนน)</a:t>
                      </a:r>
                      <a:endParaRPr lang="en-US" sz="105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400" b="1" spc="-2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(คะแนน)</a:t>
                      </a:r>
                      <a:endParaRPr lang="en-US" sz="105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400" b="1" spc="-2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(คะแนน)</a:t>
                      </a:r>
                      <a:endParaRPr lang="en-US" sz="1050" b="1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29737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กองส่งเสริมสวัสดิการและคุ้มครองสิทธิผู้สูงอายุ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ผ่านการประเมินทั้ง 3 ระดับ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86237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 กองส่งเสริมศักยภาพผู้สูงอายุ  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ผ่านการประเมินทั้ง 3 ระดับ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21935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 การกองยุทธศาสตร์และแผนงาน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ผ่านการประเมินทั้ง 3 ระดับ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396682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 กองบริหารกองทุนผู้สูงอายุ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ผ่านการประเมินทั้ง 3 ระดับ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313569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กลุ่มตรวจสอบภายใน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ผ่านการประเมินทั้ง 3 ระดับ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122541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 กลุ่มพัฒนาระบบริหาร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ผ่านการประเมินทั้ง 3 ระดับ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742071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thaiDist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 สำนักงานเลขานุการกรม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  <a:endParaRPr lang="en-US" sz="110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thaiDist">
                        <a:lnSpc>
                          <a:spcPts val="1700"/>
                        </a:lnSpc>
                        <a:spcAft>
                          <a:spcPts val="800"/>
                        </a:spcAft>
                        <a:tabLst>
                          <a:tab pos="990600" algn="l"/>
                          <a:tab pos="1260475" algn="l"/>
                          <a:tab pos="2070735" algn="l"/>
                        </a:tabLst>
                      </a:pPr>
                      <a:r>
                        <a:rPr lang="th-TH" sz="1600" spc="-2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ผ่านการประเมินทั้ง 3 ระดับ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53971896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7932C7E-39E8-8C0D-55D5-3E0CB604EC5D}"/>
              </a:ext>
            </a:extLst>
          </p:cNvPr>
          <p:cNvSpPr txBox="1"/>
          <p:nvPr/>
        </p:nvSpPr>
        <p:spPr>
          <a:xfrm>
            <a:off x="1075985" y="1390187"/>
            <a:ext cx="10040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โดยใช้ผลการประเมินของหน่วยงานในสังกัดระดับสำนัก/กองหรือเทียบเท่ามาเป็นฐานในการคำนวน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337517-4E5F-11EA-CEB4-8461127F1B11}"/>
              </a:ext>
            </a:extLst>
          </p:cNvPr>
          <p:cNvSpPr txBox="1"/>
          <p:nvPr/>
        </p:nvSpPr>
        <p:spPr>
          <a:xfrm>
            <a:off x="7087059" y="2278799"/>
            <a:ext cx="510494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: เกณฑ์การประเมินองค์กรคุณธรรม</a:t>
            </a:r>
          </a:p>
          <a:p>
            <a:r>
              <a:rPr lang="th-TH" sz="1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ระดับที่ 1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องค์กรส่งเสริมคุณธรรม ดำเนินการข้อ 1 - 3 ทุกข้อไม่น้อยกว่าข้อละ 1 คะแนน </a:t>
            </a:r>
            <a:r>
              <a:rPr lang="th-TH" sz="16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รวมแล้วไม่น้อยกว่า 6 คะแนน </a:t>
            </a:r>
          </a:p>
          <a:p>
            <a:r>
              <a:rPr lang="th-TH" sz="1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ระดับที่ 2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องค์กรพัฒนาคุณธรรม ดำเนินการข้อ 1 - 6 ทุกข้อไม่น้อยกว่าข้อละ 2 คะแนน </a:t>
            </a:r>
            <a:b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รวมแล้วไม่น้อยกว่า 14 คะแนน</a:t>
            </a:r>
          </a:p>
          <a:p>
            <a:r>
              <a:rPr lang="th-TH" sz="1600" b="1" u="sng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ระดับที่ 3 </a:t>
            </a:r>
            <a:r>
              <a:rPr lang="th-TH" sz="16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องค์กรคุณธรรมต้นแบบ ดำเนินการข้อ 1 - 9 ทุกข้อไม่น้อยกว่าข้อละ 2 คะแนน </a:t>
            </a:r>
            <a:r>
              <a:rPr lang="th-TH" sz="1600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รวมแล้วไม่น้อยกว่า 21 คะแนน</a:t>
            </a:r>
          </a:p>
        </p:txBody>
      </p:sp>
    </p:spTree>
    <p:extLst>
      <p:ext uri="{BB962C8B-B14F-4D97-AF65-F5344CB8AC3E}">
        <p14:creationId xmlns:p14="http://schemas.microsoft.com/office/powerpoint/2010/main" val="1848522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8CF78-ACA6-B2DE-08E1-A9C8346E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กิจกรรมภาพรวมของกรมกิจการผู้สูงอายุ </a:t>
            </a:r>
            <a:b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ตามคุณธรรม ๕ ประการ ได้แก่ พอเพียง วินัย สุจริต จิตอาสา กตัญญู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4A572F1-AFEF-FD10-5A24-F50D3B73B28C}"/>
              </a:ext>
            </a:extLst>
          </p:cNvPr>
          <p:cNvSpPr txBox="1"/>
          <p:nvPr/>
        </p:nvSpPr>
        <p:spPr>
          <a:xfrm>
            <a:off x="0" y="1964932"/>
            <a:ext cx="3587562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พอเพียง</a:t>
            </a:r>
            <a:br>
              <a:rPr lang="th-TH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การสร้างวินัยการออมเตรียมความพร้อมก่อนสูงวัย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4F05B4-A792-F50F-F4F8-BA72D2E01C60}"/>
              </a:ext>
            </a:extLst>
          </p:cNvPr>
          <p:cNvSpPr txBox="1"/>
          <p:nvPr/>
        </p:nvSpPr>
        <p:spPr>
          <a:xfrm>
            <a:off x="8076942" y="1936852"/>
            <a:ext cx="342906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สุจริต</a:t>
            </a:r>
          </a:p>
          <a:p>
            <a:pPr algn="ctr"/>
            <a:r>
              <a:rPr lang="th-TH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ปฏิบัติงานด้วยความซื่อสัตย์สุจริต ยุติธรรม </a:t>
            </a:r>
            <a:br>
              <a:rPr lang="th-TH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โดยปราศจากอคติ และความขัดแย้งทางผลประโยชน์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570CF25-44DE-38D3-CD85-0053AA468870}"/>
              </a:ext>
            </a:extLst>
          </p:cNvPr>
          <p:cNvSpPr txBox="1"/>
          <p:nvPr/>
        </p:nvSpPr>
        <p:spPr>
          <a:xfrm>
            <a:off x="4006380" y="3587448"/>
            <a:ext cx="30177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วินัย</a:t>
            </a:r>
            <a:r>
              <a:rPr lang="th-TH" sz="3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br>
              <a:rPr lang="th-TH" sz="20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โครงการพัฒนาองค์กรสู่ความเป็นเลิศ </a:t>
            </a:r>
            <a:r>
              <a:rPr lang="en-US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br>
              <a:rPr lang="th-TH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การอบรมคุณธรรม จริยธรรม และวินัยในการปฏิบัติงาน ประจำปีงบประมาณ พ.ศ. 2566</a:t>
            </a:r>
            <a:endParaRPr lang="en-US" sz="20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33CDA01-37C0-DDF4-A212-55E121EFA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046" y="1964932"/>
            <a:ext cx="2543463" cy="1697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96D044C-B016-5E26-20D2-93E4ED383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6" t="5138" r="3512" b="6261"/>
          <a:stretch/>
        </p:blipFill>
        <p:spPr>
          <a:xfrm>
            <a:off x="4195046" y="4985582"/>
            <a:ext cx="2543463" cy="1746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BFCC084-611B-818D-9D4E-61EAB44C9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202" y="3075625"/>
            <a:ext cx="4336120" cy="3250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4" name="Content Placeholder 4">
            <a:extLst>
              <a:ext uri="{FF2B5EF4-FFF2-40B4-BE49-F238E27FC236}">
                <a16:creationId xmlns:a16="http://schemas.microsoft.com/office/drawing/2014/main" id="{1CAFF20E-B466-A59D-08BB-57AAF25F6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0" r="2263" b="3318"/>
          <a:stretch/>
        </p:blipFill>
        <p:spPr>
          <a:xfrm>
            <a:off x="323545" y="2746268"/>
            <a:ext cx="3017729" cy="3794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89174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8CF78-ACA6-B2DE-08E1-A9C8346ED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กิจกรรมภาพรวมของกรมกิจการผู้สูงอายุ </a:t>
            </a:r>
            <a:b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ตามคุณธรรม ๕ ประการ ได้แก่ พอเพียง วินัย สุจริต จิตอาสา กตัญญู 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AFB1C02-D591-358F-D263-1A884A7C8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90" y="4907950"/>
            <a:ext cx="2543463" cy="1696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76F60F6-8FE4-0DEF-AA38-092B45DEA6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90" y="2251928"/>
            <a:ext cx="2567088" cy="1696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1E2F019-C9C6-D7A8-3B38-2589F06935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681" y="2385710"/>
            <a:ext cx="2567088" cy="17124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C24B500-FA0E-8E4E-12B2-62E01CF128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9" y="2251928"/>
            <a:ext cx="2541840" cy="1696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1F4BFC5-687E-B5BD-ACD3-AF7BC6984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400" y="2361111"/>
            <a:ext cx="2541840" cy="1696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EFC4690-3DEF-B329-5B38-D732601E9F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19" y="4933763"/>
            <a:ext cx="2667189" cy="1717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4A572F1-AFEF-FD10-5A24-F50D3B73B28C}"/>
              </a:ext>
            </a:extLst>
          </p:cNvPr>
          <p:cNvSpPr txBox="1"/>
          <p:nvPr/>
        </p:nvSpPr>
        <p:spPr>
          <a:xfrm>
            <a:off x="515925" y="3889254"/>
            <a:ext cx="502215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จิตอาสา</a:t>
            </a:r>
          </a:p>
          <a:p>
            <a:pPr algn="ctr"/>
            <a:r>
              <a:rPr lang="th-TH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โครงการจิตอาสาเฉลิมพระเกียรติ สมเด็จพระนางเจ้าสิริกิติ์ ฯ </a:t>
            </a:r>
            <a:br>
              <a:rPr lang="th-TH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เนื่องในโอกาสวันเฉลิมพระชนมพรรษา 12 สิงหาคม 2566 </a:t>
            </a:r>
          </a:p>
          <a:p>
            <a:endParaRPr lang="en-US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44F05B4-A792-F50F-F4F8-BA72D2E01C60}"/>
              </a:ext>
            </a:extLst>
          </p:cNvPr>
          <p:cNvSpPr txBox="1"/>
          <p:nvPr/>
        </p:nvSpPr>
        <p:spPr>
          <a:xfrm>
            <a:off x="7792046" y="4019458"/>
            <a:ext cx="254346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กตัญญู</a:t>
            </a:r>
          </a:p>
          <a:p>
            <a:pPr algn="ctr"/>
            <a:r>
              <a:rPr lang="th-TH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ก้ม กราบ กอด ดูแล ใส่ใจ</a:t>
            </a:r>
            <a:endParaRPr lang="en-US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D94223-BD55-918E-CA78-86B76EE30A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379" y="4933762"/>
            <a:ext cx="2713320" cy="1806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2F6985-72D8-4596-80FE-2FB766D26A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743" y="4933763"/>
            <a:ext cx="2613087" cy="18307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1080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0B722-9C3C-BF1E-D0FF-CC8E8723D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85" y="2201658"/>
            <a:ext cx="10364451" cy="1596177"/>
          </a:xfrm>
        </p:spPr>
        <p:txBody>
          <a:bodyPr>
            <a:noAutofit/>
          </a:bodyPr>
          <a:lstStyle/>
          <a:p>
            <a:r>
              <a:rPr lang="en-US" sz="115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9173BB-912D-58C4-9066-F8E8AD6D9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06" y="2037885"/>
            <a:ext cx="5787454" cy="446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32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39EBDEF-B7F0-6098-8A73-3E6B4121FF4B}"/>
              </a:ext>
            </a:extLst>
          </p:cNvPr>
          <p:cNvSpPr txBox="1">
            <a:spLocks/>
          </p:cNvSpPr>
          <p:nvPr/>
        </p:nvSpPr>
        <p:spPr>
          <a:xfrm>
            <a:off x="781808" y="1804459"/>
            <a:ext cx="10018713" cy="17525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presentation</a:t>
            </a:r>
            <a:endParaRPr lang="en-US" sz="6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5CDAE-6E6E-B9D0-EA10-3FF2CDD59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27" y="409837"/>
            <a:ext cx="3498573" cy="349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67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ACA6FCE-26E7-823E-1F92-3544B539867D}"/>
              </a:ext>
            </a:extLst>
          </p:cNvPr>
          <p:cNvSpPr txBox="1">
            <a:spLocks/>
          </p:cNvSpPr>
          <p:nvPr/>
        </p:nvSpPr>
        <p:spPr>
          <a:xfrm>
            <a:off x="212033" y="278999"/>
            <a:ext cx="11661914" cy="18287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3000" spc="-60" dirty="0">
                <a:ea typeface="Calibri" panose="020F0502020204030204" pitchFamily="34" charset="0"/>
                <a:cs typeface="TH SarabunIT๙" panose="020B0500040200020003" pitchFamily="34" charset="-34"/>
              </a:rPr>
              <a:t>กลุ่ม</a:t>
            </a:r>
            <a:r>
              <a:rPr lang="th-TH" sz="3000" spc="-60" dirty="0">
                <a:effectLst/>
                <a:ea typeface="Calibri" panose="020F0502020204030204" pitchFamily="34" charset="0"/>
                <a:cs typeface="TH SarabunIT๙" panose="020B0500040200020003" pitchFamily="34" charset="-34"/>
              </a:rPr>
              <a:t>งานจริยธรรม กรมกิจการผู้สูงอายุ ได้ดำเนินตามแผนดำเนินงานด้านการส่งเสริมคุณธรรม</a:t>
            </a:r>
            <a:br>
              <a:rPr lang="th-TH" sz="3000" spc="-60" dirty="0">
                <a:effectLst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lang="th-TH" sz="3000" spc="-60" dirty="0">
                <a:effectLst/>
                <a:ea typeface="Calibri" panose="020F0502020204030204" pitchFamily="34" charset="0"/>
                <a:cs typeface="TH SarabunIT๙" panose="020B0500040200020003" pitchFamily="34" charset="-34"/>
              </a:rPr>
              <a:t>“ปัญหาที่อยากแก้”</a:t>
            </a:r>
            <a:r>
              <a:rPr lang="th-TH" sz="3000" spc="-20" dirty="0">
                <a:effectLst/>
                <a:ea typeface="Calibri" panose="020F0502020204030204" pitchFamily="34" charset="0"/>
                <a:cs typeface="TH SarabunIT๙" panose="020B0500040200020003" pitchFamily="34" charset="-34"/>
              </a:rPr>
              <a:t> และ “ความดีที่อยากทำ” สอดคล้องกับหลักธรรมทางศาสนา หลักปรัชญาของเศรษฐกิจพอเพียง วิถีวัฒนธรรมไทย และ</a:t>
            </a:r>
            <a:r>
              <a:rPr lang="th-TH" sz="3000" b="1" spc="-20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  <a:cs typeface="TH SarabunIT๙" panose="020B0500040200020003" pitchFamily="34" charset="-34"/>
              </a:rPr>
              <a:t>คุณธรรม ๕ ประการ ได้แก่ พอเพียง วินัย สุจริต จิตอาสา กตัญญู </a:t>
            </a:r>
            <a:br>
              <a:rPr lang="th-TH" sz="3000" b="1" spc="-20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  <a:cs typeface="TH SarabunIT๙" panose="020B0500040200020003" pitchFamily="34" charset="-34"/>
              </a:rPr>
            </a:br>
            <a:r>
              <a:rPr lang="th-TH" sz="4400" b="1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H SarabunIT๙" panose="020B0500040200020003" pitchFamily="34" charset="-34"/>
              </a:rPr>
              <a:t>จำนวน 36 เรื่อง </a:t>
            </a:r>
            <a:r>
              <a:rPr lang="th-TH" sz="3000" spc="-20" dirty="0">
                <a:effectLst/>
                <a:ea typeface="Calibri" panose="020F0502020204030204" pitchFamily="34" charset="0"/>
                <a:cs typeface="TH SarabunIT๙" panose="020B0500040200020003" pitchFamily="34" charset="-34"/>
              </a:rPr>
              <a:t>(สรุปรวมทุกโครงการ) ดังนี้ </a:t>
            </a:r>
            <a:endParaRPr lang="en-US" sz="3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F68E5D3-5371-F9B4-CA40-067914A23701}"/>
              </a:ext>
            </a:extLst>
          </p:cNvPr>
          <p:cNvSpPr txBox="1">
            <a:spLocks/>
          </p:cNvSpPr>
          <p:nvPr/>
        </p:nvSpPr>
        <p:spPr>
          <a:xfrm>
            <a:off x="1272208" y="2199860"/>
            <a:ext cx="10506925" cy="443685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h-TH" sz="1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 กองส่งเสริมศักยภาพผู้สูงอายุ </a:t>
            </a:r>
            <a:r>
              <a:rPr lang="en-US" sz="1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1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	</a:t>
            </a:r>
            <a:r>
              <a:rPr lang="th-TH" sz="12000" b="1" cap="none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กิจกรรม</a:t>
            </a:r>
            <a:r>
              <a:rPr lang="th-TH" sz="1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  <a:p>
            <a:pPr marL="0" indent="0">
              <a:buNone/>
            </a:pPr>
            <a:r>
              <a:rPr lang="th-TH" sz="1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 การกองยุทธศาสตร์และแผนงาน</a:t>
            </a:r>
            <a:r>
              <a:rPr lang="en-US" sz="1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1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		</a:t>
            </a:r>
            <a:r>
              <a:rPr lang="th-TH" sz="12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กิจกรรม</a:t>
            </a:r>
          </a:p>
          <a:p>
            <a:pPr marL="0" indent="0">
              <a:buNone/>
            </a:pPr>
            <a:r>
              <a:rPr lang="th-TH" sz="1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 กองส่งเสริมสวัสดิการและคุ้มครองสิทธิผู้สูงอายุ 	</a:t>
            </a:r>
            <a:r>
              <a:rPr lang="th-TH" sz="12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กิจกรรม </a:t>
            </a:r>
            <a:r>
              <a:rPr lang="th-TH" sz="1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  <a:p>
            <a:pPr marL="0" indent="0">
              <a:buNone/>
            </a:pPr>
            <a:r>
              <a:rPr lang="th-TH" sz="1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 กองบริหารกองทุนผู้สูงอายุ	 		</a:t>
            </a:r>
            <a:r>
              <a:rPr lang="th-TH" sz="12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 กิจกรรม</a:t>
            </a:r>
          </a:p>
          <a:p>
            <a:pPr marL="0" indent="0">
              <a:buNone/>
            </a:pPr>
            <a:r>
              <a:rPr lang="th-TH" sz="1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 สำนักงานเลขานุการกรม		 		</a:t>
            </a:r>
            <a:r>
              <a:rPr lang="th-TH" sz="12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กิจกรรม </a:t>
            </a:r>
            <a:r>
              <a:rPr lang="th-TH" sz="1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  <a:p>
            <a:pPr marL="0" indent="0">
              <a:buNone/>
            </a:pPr>
            <a:r>
              <a:rPr lang="th-TH" sz="1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 กลุ่มตรวจสอบภายใน		 		</a:t>
            </a:r>
            <a:r>
              <a:rPr lang="th-TH" sz="120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กิจกรรม </a:t>
            </a:r>
            <a:r>
              <a:rPr lang="th-TH" sz="1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</a:p>
          <a:p>
            <a:pPr marL="0" indent="0">
              <a:buNone/>
            </a:pPr>
            <a:r>
              <a:rPr lang="th-TH" sz="1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 กลุ่มพัฒนาระบบริหาร</a:t>
            </a:r>
            <a:r>
              <a:rPr lang="th-TH" sz="12000" dirty="0"/>
              <a:t>	</a:t>
            </a:r>
            <a:r>
              <a:rPr lang="th-TH" sz="12800" dirty="0"/>
              <a:t>	</a:t>
            </a:r>
            <a:r>
              <a:rPr lang="th-TH" sz="1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		</a:t>
            </a:r>
            <a:r>
              <a:rPr lang="th-TH" sz="128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กิจกรรม </a:t>
            </a:r>
            <a:r>
              <a:rPr lang="th-TH" sz="12800" dirty="0"/>
              <a:t>		</a:t>
            </a:r>
          </a:p>
          <a:p>
            <a:pPr marL="0" indent="0">
              <a:buNone/>
            </a:pPr>
            <a:r>
              <a:rPr lang="th-TH" sz="9600" dirty="0"/>
              <a:t>				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DBAA0E-F52E-41B1-81DD-B24D44EB5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434" y="3284240"/>
            <a:ext cx="3127513" cy="2957237"/>
          </a:xfrm>
          <a:prstGeom prst="rect">
            <a:avLst/>
          </a:prstGeom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71145B55-6312-38D1-E76E-C1DFC83D5987}"/>
              </a:ext>
            </a:extLst>
          </p:cNvPr>
          <p:cNvSpPr/>
          <p:nvPr/>
        </p:nvSpPr>
        <p:spPr>
          <a:xfrm>
            <a:off x="6525670" y="2199860"/>
            <a:ext cx="1664173" cy="463827"/>
          </a:xfrm>
          <a:prstGeom prst="flowChartAlternateProcess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DE49D78A-4ECD-BEDD-0523-300484425E41}"/>
              </a:ext>
            </a:extLst>
          </p:cNvPr>
          <p:cNvSpPr/>
          <p:nvPr/>
        </p:nvSpPr>
        <p:spPr>
          <a:xfrm>
            <a:off x="6525670" y="2798234"/>
            <a:ext cx="1664173" cy="463827"/>
          </a:xfrm>
          <a:prstGeom prst="flowChartAlternateProcess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Alternate Process 32">
            <a:extLst>
              <a:ext uri="{FF2B5EF4-FFF2-40B4-BE49-F238E27FC236}">
                <a16:creationId xmlns:a16="http://schemas.microsoft.com/office/drawing/2014/main" id="{0459C359-5314-7937-FD83-8210325A69B3}"/>
              </a:ext>
            </a:extLst>
          </p:cNvPr>
          <p:cNvSpPr/>
          <p:nvPr/>
        </p:nvSpPr>
        <p:spPr>
          <a:xfrm>
            <a:off x="6525670" y="3395706"/>
            <a:ext cx="1664173" cy="463827"/>
          </a:xfrm>
          <a:prstGeom prst="flowChartAlternateProcess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lowchart: Alternate Process 33">
            <a:extLst>
              <a:ext uri="{FF2B5EF4-FFF2-40B4-BE49-F238E27FC236}">
                <a16:creationId xmlns:a16="http://schemas.microsoft.com/office/drawing/2014/main" id="{52008AAE-FDAB-0AD2-CD97-6451BD157B49}"/>
              </a:ext>
            </a:extLst>
          </p:cNvPr>
          <p:cNvSpPr/>
          <p:nvPr/>
        </p:nvSpPr>
        <p:spPr>
          <a:xfrm>
            <a:off x="6525670" y="3954462"/>
            <a:ext cx="1664173" cy="463827"/>
          </a:xfrm>
          <a:prstGeom prst="flowChartAlternateProcess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lowchart: Alternate Process 34">
            <a:extLst>
              <a:ext uri="{FF2B5EF4-FFF2-40B4-BE49-F238E27FC236}">
                <a16:creationId xmlns:a16="http://schemas.microsoft.com/office/drawing/2014/main" id="{07C077A1-ECCB-23CF-7112-EE7E0C9D1AF2}"/>
              </a:ext>
            </a:extLst>
          </p:cNvPr>
          <p:cNvSpPr/>
          <p:nvPr/>
        </p:nvSpPr>
        <p:spPr>
          <a:xfrm>
            <a:off x="6525669" y="4588399"/>
            <a:ext cx="1664173" cy="463827"/>
          </a:xfrm>
          <a:prstGeom prst="flowChartAlternateProcess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owchart: Alternate Process 35">
            <a:extLst>
              <a:ext uri="{FF2B5EF4-FFF2-40B4-BE49-F238E27FC236}">
                <a16:creationId xmlns:a16="http://schemas.microsoft.com/office/drawing/2014/main" id="{F8CB1056-8901-BDDA-544B-8E27FCD65A32}"/>
              </a:ext>
            </a:extLst>
          </p:cNvPr>
          <p:cNvSpPr/>
          <p:nvPr/>
        </p:nvSpPr>
        <p:spPr>
          <a:xfrm>
            <a:off x="6525669" y="5173741"/>
            <a:ext cx="1664173" cy="463827"/>
          </a:xfrm>
          <a:prstGeom prst="flowChartAlternateProcess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owchart: Alternate Process 36">
            <a:extLst>
              <a:ext uri="{FF2B5EF4-FFF2-40B4-BE49-F238E27FC236}">
                <a16:creationId xmlns:a16="http://schemas.microsoft.com/office/drawing/2014/main" id="{EF4CADED-4D6E-DE10-2945-B6AA60D42AFD}"/>
              </a:ext>
            </a:extLst>
          </p:cNvPr>
          <p:cNvSpPr/>
          <p:nvPr/>
        </p:nvSpPr>
        <p:spPr>
          <a:xfrm>
            <a:off x="6525669" y="5744627"/>
            <a:ext cx="1664173" cy="463827"/>
          </a:xfrm>
          <a:prstGeom prst="flowChartAlternateProcess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F9F10F8-960E-3070-C4A6-888A03789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3" y="925906"/>
            <a:ext cx="1273954" cy="127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052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>
            <a:extLst>
              <a:ext uri="{FF2B5EF4-FFF2-40B4-BE49-F238E27FC236}">
                <a16:creationId xmlns:a16="http://schemas.microsoft.com/office/drawing/2014/main" id="{22014308-A201-5FB0-642C-6385B6F0A52A}"/>
              </a:ext>
            </a:extLst>
          </p:cNvPr>
          <p:cNvSpPr/>
          <p:nvPr/>
        </p:nvSpPr>
        <p:spPr>
          <a:xfrm>
            <a:off x="7860378" y="2769330"/>
            <a:ext cx="3260393" cy="95593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86C994-1C20-6299-49D7-094467122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59" y="193452"/>
            <a:ext cx="7123753" cy="2196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657BB6-9ECB-8734-76FF-87F27FE9F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1.กองส่งเสริมศักยภาพผู้สูงอายุ</a:t>
            </a:r>
            <a:endParaRPr lang="en-US" sz="5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5B838B-C853-14D5-A847-791EF7644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32" y="4751883"/>
            <a:ext cx="1340444" cy="189605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F02E-996A-1483-EBF0-EDE19221A1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48" y="4795783"/>
            <a:ext cx="1340444" cy="1896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F587B1-A058-C745-C780-D48C5732EC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118" y="4792876"/>
            <a:ext cx="1340444" cy="18989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9E92C2-463D-5B90-0028-AB153541B3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299" y="4792040"/>
            <a:ext cx="1336942" cy="18911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2B896C-832C-8901-4792-7254619E81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315" y="4790014"/>
            <a:ext cx="1336942" cy="1891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1AA8A8-5AE3-6CF6-076D-B81C6455E6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58" y="193452"/>
            <a:ext cx="1843392" cy="18433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0707BE-848F-F36E-022E-2D8FBCE005E9}"/>
              </a:ext>
            </a:extLst>
          </p:cNvPr>
          <p:cNvSpPr txBox="1"/>
          <p:nvPr/>
        </p:nvSpPr>
        <p:spPr>
          <a:xfrm>
            <a:off x="177847" y="1717276"/>
            <a:ext cx="80241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สรุปผลการประเมิน</a:t>
            </a: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ระดับที่ 1 องค์กรส่งเสริมคุณธรรม ดำเนินการข้อ 1 - 3 ทุกข้อ   9 คะแนน </a:t>
            </a:r>
          </a:p>
          <a:p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ระดับที่ 2 องค์กรพัฒนาคุณธรรม  ดำเนินการข้อ 1 - 6 ทุกข้อ 18 คะแนน</a:t>
            </a:r>
          </a:p>
          <a:p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ระดับที่ 3 องค์กรคุณธรรมต้นแบบ ดำเนินการข้อ 1 - 9 ทุกข้อ 27 คะแนน</a:t>
            </a:r>
            <a:endParaRPr lang="th-TH" b="1" dirty="0">
              <a:solidFill>
                <a:schemeClr val="tx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A8E878-317F-8380-DC4D-C94E2C3C2E10}"/>
              </a:ext>
            </a:extLst>
          </p:cNvPr>
          <p:cNvSpPr txBox="1"/>
          <p:nvPr/>
        </p:nvSpPr>
        <p:spPr>
          <a:xfrm>
            <a:off x="7758901" y="2976447"/>
            <a:ext cx="3361870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ผ่านการประเมินทั้ง 3 ระดับ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D2C339-7214-D527-D5F9-54882546F4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32" y="2104584"/>
            <a:ext cx="783953" cy="106016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17745E0-8743-98BA-713A-1D5CD9987E62}"/>
              </a:ext>
            </a:extLst>
          </p:cNvPr>
          <p:cNvSpPr txBox="1">
            <a:spLocks/>
          </p:cNvSpPr>
          <p:nvPr/>
        </p:nvSpPr>
        <p:spPr>
          <a:xfrm>
            <a:off x="3941950" y="-50644"/>
            <a:ext cx="4449170" cy="10508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th-TH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ผลการประเมินระดับกอง</a:t>
            </a:r>
            <a:endParaRPr lang="en-U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541DBD-E8A6-FBDA-3BB6-F0F34792EFA4}"/>
              </a:ext>
            </a:extLst>
          </p:cNvPr>
          <p:cNvSpPr txBox="1"/>
          <p:nvPr/>
        </p:nvSpPr>
        <p:spPr>
          <a:xfrm>
            <a:off x="231748" y="3653079"/>
            <a:ext cx="600061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กิจกรรมและโครงการที่ดำเนินการ มีดั้งนี้</a:t>
            </a:r>
          </a:p>
          <a:p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1)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ด้านพอเพียง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การสร้างวินัยการออมเตรียมความพร้อมก่อนสูงวัย</a:t>
            </a:r>
          </a:p>
          <a:p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2) ด้านวินัย     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ศสศ. เข้างานตรงเวลา</a:t>
            </a:r>
          </a:p>
          <a:p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3) ด้านสุจริต   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การฝึกอบรมเจริญสติ</a:t>
            </a:r>
          </a:p>
          <a:p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4) ด้านจิตอาสา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สศส. ร่วมมือร่วมใจ</a:t>
            </a:r>
          </a:p>
          <a:p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5) ด้านกตัญญู  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ต่างยุคต่างวัย หัวใจผูกกัน</a:t>
            </a:r>
          </a:p>
          <a:p>
            <a:endParaRPr lang="th-TH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64939C-2F07-3ECE-3DDB-D4250BC043DA}"/>
              </a:ext>
            </a:extLst>
          </p:cNvPr>
          <p:cNvSpPr txBox="1"/>
          <p:nvPr/>
        </p:nvSpPr>
        <p:spPr>
          <a:xfrm>
            <a:off x="6785870" y="4406301"/>
            <a:ext cx="336187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รูปแบบการประชาสัมพันธ์กิจกรรม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605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F2E87B-1BD6-2A9C-FC61-76D9A2DEE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4" y="190304"/>
            <a:ext cx="7123753" cy="21960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614835-F871-A1B7-C525-6B972E1137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674" y="190304"/>
            <a:ext cx="1843392" cy="1843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8F50ED-EABE-DC60-3490-37451B11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658274"/>
            <a:ext cx="10364451" cy="1596177"/>
          </a:xfrm>
        </p:spPr>
        <p:txBody>
          <a:bodyPr>
            <a:normAutofit/>
          </a:bodyPr>
          <a:lstStyle/>
          <a:p>
            <a:r>
              <a:rPr lang="th-TH" sz="5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2.กองยุทธศาสตร์และแผนงาน</a:t>
            </a:r>
            <a:endParaRPr lang="en-US" sz="5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349C7D-D4E9-8069-D5A3-1FD2E360C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249" y="4834388"/>
            <a:ext cx="1311803" cy="185504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B82E47-BF13-5198-27DA-03DACB5D27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1910" y="4869471"/>
            <a:ext cx="1302481" cy="18418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2D7EB5-3B32-8E0B-FB52-9D08F2FA92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37" y="4831422"/>
            <a:ext cx="1302481" cy="18406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02CEF9-28A7-5ED7-E630-FD1AC58B3C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048" y="4831702"/>
            <a:ext cx="1302480" cy="18422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52A9BC-D9D9-69FE-BC94-AD806DFDE23F}"/>
              </a:ext>
            </a:extLst>
          </p:cNvPr>
          <p:cNvSpPr txBox="1"/>
          <p:nvPr/>
        </p:nvSpPr>
        <p:spPr>
          <a:xfrm>
            <a:off x="236346" y="1734966"/>
            <a:ext cx="80241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สรุปผลการประเมิน</a:t>
            </a: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ระดับที่ 1 องค์กรส่งเสริมคุณธรรม ดำเนินการข้อ 1 - 3 ทุกข้อ   9 คะแนน </a:t>
            </a:r>
          </a:p>
          <a:p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ระดับที่ 2 องค์กรพัฒนาคุณธรรม  ดำเนินการข้อ 1 - 6 ทุกข้อ 18 คะแนน</a:t>
            </a:r>
          </a:p>
          <a:p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ระดับที่ 3 องค์กรคุณธรรมต้นแบบ ดำเนินการข้อ 1 - 9 ทุกข้อ 27 คะแนน</a:t>
            </a:r>
            <a:endParaRPr lang="th-TH" b="1" dirty="0">
              <a:solidFill>
                <a:schemeClr val="tx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19E475-A14C-8651-9223-D0BE7D39AC12}"/>
              </a:ext>
            </a:extLst>
          </p:cNvPr>
          <p:cNvSpPr txBox="1"/>
          <p:nvPr/>
        </p:nvSpPr>
        <p:spPr>
          <a:xfrm>
            <a:off x="231748" y="3653079"/>
            <a:ext cx="600061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กิจกรรมและโครงการที่ดำเนินการ มีดั้งนี้</a:t>
            </a:r>
          </a:p>
          <a:p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1)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ด้านพอเพียง 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โครงการรักษ์โลก รักษ์เรา</a:t>
            </a:r>
          </a:p>
          <a:p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2) ด้านวินัย      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โครงการปลูกวินัย ภูมิใจใน ผส.</a:t>
            </a:r>
          </a:p>
          <a:p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3) ด้านสุจริต    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พรุ่งนี้ไม่สายที่จะเรียนรู้ร่วมกัน</a:t>
            </a:r>
          </a:p>
          <a:p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4) ด้านจิตอาสา 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โครงการคนละไม้ คนละมือ</a:t>
            </a:r>
          </a:p>
          <a:p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5) ด้านกตัญญู   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โครงการ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Work Life Balance </a:t>
            </a:r>
            <a:endParaRPr lang="th-TH" sz="24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099125A6-A843-CC12-805E-AD6B7AE1C3A3}"/>
              </a:ext>
            </a:extLst>
          </p:cNvPr>
          <p:cNvSpPr/>
          <p:nvPr/>
        </p:nvSpPr>
        <p:spPr>
          <a:xfrm>
            <a:off x="7860378" y="2769330"/>
            <a:ext cx="3260393" cy="95593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0F4111-594E-1F01-BE80-47CEE741DECB}"/>
              </a:ext>
            </a:extLst>
          </p:cNvPr>
          <p:cNvSpPr txBox="1"/>
          <p:nvPr/>
        </p:nvSpPr>
        <p:spPr>
          <a:xfrm>
            <a:off x="7758901" y="2976447"/>
            <a:ext cx="3361870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ผ่านการประเมินทั้ง 3 ระดับ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0073C54-5688-00A2-F26B-4780BC728E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32" y="2104584"/>
            <a:ext cx="783953" cy="1060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A87262-0E55-1AF4-9F0E-9A2A36BE9E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926" y="4832110"/>
            <a:ext cx="1302481" cy="184185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8D64262-A615-4B74-CA3E-784756FFC402}"/>
              </a:ext>
            </a:extLst>
          </p:cNvPr>
          <p:cNvSpPr txBox="1"/>
          <p:nvPr/>
        </p:nvSpPr>
        <p:spPr>
          <a:xfrm>
            <a:off x="6890288" y="4483370"/>
            <a:ext cx="336187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รูปแบบการประชาสัมพันธ์กิจกรรม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06195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CA4C4-9F2E-10B9-0FD5-200A11D95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178789"/>
            <a:ext cx="11858776" cy="22976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6DB1F-1064-3F00-18A1-6ED8ACBED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0" y="344605"/>
            <a:ext cx="1712433" cy="17570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3314FE-F9AD-D59D-3914-C24FF9C82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3.กองส่งเสริมสวัสดิการและคุ้มครองสิทธิผู้สูงอายุ</a:t>
            </a:r>
            <a:endParaRPr lang="en-US" sz="5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950E0D-105E-AAA0-C5DE-91D99E3F42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779" y="4957359"/>
            <a:ext cx="1234758" cy="17332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DB1C51-4CFD-9EE3-1A84-9DEBC14A14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532" y="4957359"/>
            <a:ext cx="1232319" cy="173323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CFEA9F6-A2D7-E399-0967-8BAFD21DC7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605" y="4957359"/>
            <a:ext cx="1244580" cy="17332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DA5AAEE-A46A-1B12-2386-8F41FE29F2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113" y="4991810"/>
            <a:ext cx="1242611" cy="17332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0B21287-594B-0498-CDCA-C8DBFF95E5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358" y="4957359"/>
            <a:ext cx="1232319" cy="1733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ECC9E9-046D-6156-E402-8274D7D3572E}"/>
              </a:ext>
            </a:extLst>
          </p:cNvPr>
          <p:cNvSpPr txBox="1"/>
          <p:nvPr/>
        </p:nvSpPr>
        <p:spPr>
          <a:xfrm>
            <a:off x="236346" y="1827730"/>
            <a:ext cx="80241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สรุปผลการประเมิน</a:t>
            </a:r>
          </a:p>
          <a:p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ระดับที่ 1 องค์กรส่งเสริมคุณธรรม ดำเนินการข้อ 1 - 3 ทุกข้อ   9 คะแนน </a:t>
            </a:r>
          </a:p>
          <a:p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ระดับที่ 2 องค์กรพัฒนาคุณธรรม  ดำเนินการข้อ 1 - 6 ทุกข้อ 17 คะแนน</a:t>
            </a:r>
          </a:p>
          <a:p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ระดับที่ 3 องค์กรคุณธรรมต้นแบบ ดำเนินการข้อ 1 - 9 ทุกข้อ 26 คะแนน</a:t>
            </a:r>
            <a:endParaRPr lang="th-TH" b="1" dirty="0">
              <a:solidFill>
                <a:schemeClr val="tx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E2387A00-976A-DEE6-8E2F-3064B7445665}"/>
              </a:ext>
            </a:extLst>
          </p:cNvPr>
          <p:cNvSpPr/>
          <p:nvPr/>
        </p:nvSpPr>
        <p:spPr>
          <a:xfrm>
            <a:off x="7860378" y="2769330"/>
            <a:ext cx="3260393" cy="95593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B554E-E693-764B-8996-7874D527529F}"/>
              </a:ext>
            </a:extLst>
          </p:cNvPr>
          <p:cNvSpPr txBox="1"/>
          <p:nvPr/>
        </p:nvSpPr>
        <p:spPr>
          <a:xfrm>
            <a:off x="7758901" y="2976447"/>
            <a:ext cx="3361870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ผ่านการประเมินทั้ง 3 ระดับ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5A00217-142B-BAFC-3993-663E7E8EAC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32" y="2104584"/>
            <a:ext cx="783953" cy="10601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5ED557-8778-6E88-287C-FE66EE6B088E}"/>
              </a:ext>
            </a:extLst>
          </p:cNvPr>
          <p:cNvSpPr txBox="1"/>
          <p:nvPr/>
        </p:nvSpPr>
        <p:spPr>
          <a:xfrm>
            <a:off x="231748" y="3653079"/>
            <a:ext cx="577201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กิจกรรมและโครงการที่ดำเนินการ มีดั้งนี้</a:t>
            </a:r>
          </a:p>
          <a:p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1)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ด้านพอเพียง 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ประหยัดรักษ์โลก</a:t>
            </a:r>
          </a:p>
          <a:p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2) ด้านวินัย      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ส่งเสริมการเคารพกฎในการปฏิบัติงาน</a:t>
            </a:r>
          </a:p>
          <a:p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3) ด้านสุจริต    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การปฏิบัติงานอย่างถูกต้องและสุจริต</a:t>
            </a:r>
          </a:p>
          <a:p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4) ด้านจิตอาสา 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การเข้ารับอบรมหลักสูตรการดูแลผู้สูงอายุขั้น</a:t>
            </a:r>
            <a:b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 เบื้องต้น จำนวน 18 ชั่วโมง แบบออนไลน์</a:t>
            </a:r>
          </a:p>
          <a:p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5) ด้านกตัญญู    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4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รณรงค์ให้ร่วมกันใส่ผ้าไทยในวันอังคารและวันศุกร์</a:t>
            </a:r>
          </a:p>
          <a:p>
            <a:endParaRPr lang="th-TH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251D32-C87A-8FE2-F122-5CCA5AD4C1A7}"/>
              </a:ext>
            </a:extLst>
          </p:cNvPr>
          <p:cNvSpPr txBox="1"/>
          <p:nvPr/>
        </p:nvSpPr>
        <p:spPr>
          <a:xfrm>
            <a:off x="7471315" y="4577344"/>
            <a:ext cx="336187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รูปแบบการประชาสัมพันธ์กิจกรรม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3993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54545B-C68D-1EF3-C598-C4FE5000D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4" y="190304"/>
            <a:ext cx="7123753" cy="2196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3A488A-1010-AC41-E06F-0D39C102D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743" y="206252"/>
            <a:ext cx="1843392" cy="1843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99A7D3-F14F-5BAF-A419-654FCBE97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4.กองบริหารกองทุนผู้สูงอายุ</a:t>
            </a:r>
            <a:endParaRPr lang="en-US" sz="5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473CEC-A2A0-3E77-E870-A400149898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350" y="4976739"/>
            <a:ext cx="1200946" cy="16986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B617B1-50B5-902F-B33F-F663AC6AF8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584" y="4976739"/>
            <a:ext cx="1200946" cy="1698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0D5A3C-91D1-361B-E588-01FCD8F307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01" y="4969042"/>
            <a:ext cx="1200946" cy="16986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0C31F8-F49E-A2D5-2B99-A85456029D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32" y="4969045"/>
            <a:ext cx="1200945" cy="1698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EFF523-A7F4-EEF4-56DE-8A2C7A0A1C3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467" y="4969042"/>
            <a:ext cx="1200946" cy="1698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1DA627-DF86-AF7B-CEE9-0860EC54BFA7}"/>
              </a:ext>
            </a:extLst>
          </p:cNvPr>
          <p:cNvSpPr txBox="1"/>
          <p:nvPr/>
        </p:nvSpPr>
        <p:spPr>
          <a:xfrm>
            <a:off x="236346" y="1827730"/>
            <a:ext cx="80241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สรุปผลการประเมิน</a:t>
            </a: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ระดับที่ 1 องค์กรส่งเสริมคุณธรรม ดำเนินการข้อ 1 - 3 ทุกข้อ   9 คะแนน </a:t>
            </a:r>
          </a:p>
          <a:p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ระดับที่ 2 องค์กรพัฒนาคุณธรรม  ดำเนินการข้อ 1 - 6 ทุกข้อ 16 คะแนน</a:t>
            </a:r>
          </a:p>
          <a:p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ระดับที่ 3 องค์กรคุณธรรมต้นแบบ ดำเนินการข้อ 1 - 9 ทุกข้อ 25 คะแนน</a:t>
            </a:r>
            <a:endParaRPr lang="th-TH" b="1" dirty="0">
              <a:solidFill>
                <a:schemeClr val="tx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0BF70265-DB70-F30D-7C1C-0CD6FD2B01BA}"/>
              </a:ext>
            </a:extLst>
          </p:cNvPr>
          <p:cNvSpPr/>
          <p:nvPr/>
        </p:nvSpPr>
        <p:spPr>
          <a:xfrm>
            <a:off x="7860378" y="2769330"/>
            <a:ext cx="3260393" cy="95593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1FFFBD-72D2-CEAF-93A2-0473C33946F0}"/>
              </a:ext>
            </a:extLst>
          </p:cNvPr>
          <p:cNvSpPr txBox="1"/>
          <p:nvPr/>
        </p:nvSpPr>
        <p:spPr>
          <a:xfrm>
            <a:off x="7758901" y="2976447"/>
            <a:ext cx="3361870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ผ่านการประเมินทั้ง 3 ระดับ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6E41C0-0128-382F-E4F1-40C06E5C4E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32" y="2104584"/>
            <a:ext cx="783953" cy="10601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9FB8A1-8A55-6001-9050-FA6A0399E1C4}"/>
              </a:ext>
            </a:extLst>
          </p:cNvPr>
          <p:cNvSpPr txBox="1"/>
          <p:nvPr/>
        </p:nvSpPr>
        <p:spPr>
          <a:xfrm>
            <a:off x="231748" y="3653079"/>
            <a:ext cx="586425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กิจกรรมและโครงการที่ดำเนินการ มีดั้งนี้</a:t>
            </a:r>
          </a:p>
          <a:p>
            <a:r>
              <a:rPr lang="th-TH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1)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ด้านพอเพียง 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กิจกรรม 3 ป. (ปิด ปรับ เปลี่ยน)</a:t>
            </a:r>
          </a:p>
          <a:p>
            <a:r>
              <a:rPr lang="th-TH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2) ด้านวินัย      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กิจกรรมส่งเสริมความรู้เกี่ยวกับระเบียบ ข้อบังคับ </a:t>
            </a:r>
            <a:br>
              <a:rPr lang="th-TH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ที่เกี่ยงข้องในการปฏิบัติหน้าที่ราชการ</a:t>
            </a:r>
          </a:p>
          <a:p>
            <a:r>
              <a:rPr lang="th-TH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3) ด้านสุจริต    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กิจกรรมส่งเสริมความรู้เกี่ยวกับ พรบ. คุ้มครองข้อมูลส่วนบุคคล</a:t>
            </a:r>
          </a:p>
          <a:p>
            <a:r>
              <a:rPr lang="th-TH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4) ด้านจิตอาสา 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กิจกรรมจิตอาสาประราชทาน 904</a:t>
            </a:r>
          </a:p>
          <a:p>
            <a:r>
              <a:rPr lang="th-TH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5) ด้านกตัญญู   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กิจกรรมวันสำคัญของสถาบันชาติ ศาสนา พระมหากษัตริย์ </a:t>
            </a:r>
            <a:br>
              <a:rPr lang="th-TH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   และกิจกรรมแต่งกายด้วยผ้าไทย</a:t>
            </a:r>
          </a:p>
          <a:p>
            <a:endParaRPr lang="th-TH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CB3C32-DBE9-E330-DA90-DE517690C4D9}"/>
              </a:ext>
            </a:extLst>
          </p:cNvPr>
          <p:cNvSpPr txBox="1"/>
          <p:nvPr/>
        </p:nvSpPr>
        <p:spPr>
          <a:xfrm>
            <a:off x="7530362" y="4601961"/>
            <a:ext cx="336187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รูปแบบการประชาสัมพันธ์กิจกรรม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9850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6A8E88-E50A-5C07-3C6B-5490EE63E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4" y="190304"/>
            <a:ext cx="7123753" cy="2196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780362-9748-A360-02AA-B8E68D177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99" y="226842"/>
            <a:ext cx="1843392" cy="1843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693D5-960F-089C-008F-63770BE5D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5.สำนักงานเลขานุการกรม</a:t>
            </a:r>
            <a:endParaRPr lang="en-US" sz="5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3E3F1A3-98A8-10D8-CB63-06D503727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378" y="4793089"/>
            <a:ext cx="1327017" cy="1877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E434CC-3373-CA4C-8449-8DF26953B3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019" y="4790633"/>
            <a:ext cx="1327017" cy="1877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E2B083-F31D-0BE2-9B1B-0647FC802B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822" y="4773856"/>
            <a:ext cx="1338878" cy="1893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C631A6-51AD-E0D5-C1F7-B30215E6BF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54" y="4773856"/>
            <a:ext cx="1338878" cy="18938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AC79F6-5649-BE7A-D94F-09D4CB8C79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699" y="4790633"/>
            <a:ext cx="1327017" cy="18770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50C4F34-BABC-B099-AD5F-49D57E88EB0B}"/>
              </a:ext>
            </a:extLst>
          </p:cNvPr>
          <p:cNvSpPr txBox="1"/>
          <p:nvPr/>
        </p:nvSpPr>
        <p:spPr>
          <a:xfrm>
            <a:off x="236346" y="1827730"/>
            <a:ext cx="80241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สรุปผลการประเมิน</a:t>
            </a: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ระดับที่ 1 องค์กรส่งเสริมคุณธรรม ดำเนินการข้อ 1 - 3 ทุกข้อ   9 คะแนน </a:t>
            </a:r>
          </a:p>
          <a:p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ระดับที่ 2 องค์กรพัฒนาคุณธรรม  ดำเนินการข้อ 1 - 6 ทุกข้อ 17 คะแนน</a:t>
            </a:r>
          </a:p>
          <a:p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ระดับที่ 3 องค์กรคุณธรรมต้นแบบ ดำเนินการข้อ 1 - 9 ทุกข้อ 26 คะแนน</a:t>
            </a:r>
            <a:endParaRPr lang="th-TH" b="1" dirty="0">
              <a:solidFill>
                <a:schemeClr val="tx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C29C03-0352-8A6D-C19A-D08BA255DF32}"/>
              </a:ext>
            </a:extLst>
          </p:cNvPr>
          <p:cNvSpPr txBox="1"/>
          <p:nvPr/>
        </p:nvSpPr>
        <p:spPr>
          <a:xfrm>
            <a:off x="6776020" y="4399078"/>
            <a:ext cx="336187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รูปแบบการประชาสัมพันธ์กิจกรรม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628FE559-FA13-1FDF-D58E-3EFDEF470021}"/>
              </a:ext>
            </a:extLst>
          </p:cNvPr>
          <p:cNvSpPr/>
          <p:nvPr/>
        </p:nvSpPr>
        <p:spPr>
          <a:xfrm>
            <a:off x="7860378" y="2769330"/>
            <a:ext cx="3260393" cy="95593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224795-C964-DC89-0021-65FCCE1D3376}"/>
              </a:ext>
            </a:extLst>
          </p:cNvPr>
          <p:cNvSpPr txBox="1"/>
          <p:nvPr/>
        </p:nvSpPr>
        <p:spPr>
          <a:xfrm>
            <a:off x="7758901" y="2976447"/>
            <a:ext cx="3361870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ผ่านการประเมินทั้ง 3 ระดับ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9430F9-3ED8-1E54-CB86-4447293076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32" y="2104584"/>
            <a:ext cx="783953" cy="10601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6924CF9-9780-1203-67A8-FF1F8FF09EE4}"/>
              </a:ext>
            </a:extLst>
          </p:cNvPr>
          <p:cNvSpPr txBox="1"/>
          <p:nvPr/>
        </p:nvSpPr>
        <p:spPr>
          <a:xfrm>
            <a:off x="231748" y="3653079"/>
            <a:ext cx="5864252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กิจกรรมและโครงการที่ดำเนินการ มีดั้งนี้</a:t>
            </a:r>
          </a:p>
          <a:p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1)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ด้านพอเพียง 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Save World Save Life</a:t>
            </a:r>
            <a:endParaRPr lang="th-TH" sz="23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2) ด้านวินัย      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เริ่มวันใหม่ เราไม่สาย</a:t>
            </a:r>
          </a:p>
          <a:p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3) ด้านสุจริต     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ไม่เล่นเกมในเวลางาน (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No Game Policy)</a:t>
            </a:r>
            <a:endParaRPr lang="th-TH" sz="23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4) ด้านจิตอาสา  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กิจกรรมจิตอาสาช่วยเหลือสังคม (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CSR)</a:t>
            </a:r>
            <a:endParaRPr lang="th-TH" sz="23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5) ด้านกตัญญู    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ก้ม กราบ กอด ดูแล ใส่ใจ</a:t>
            </a:r>
          </a:p>
          <a:p>
            <a:endParaRPr lang="th-TH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93876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23F76B-17B7-7F56-73D3-EEE5FEDF6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04" y="190304"/>
            <a:ext cx="7123753" cy="21960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789A86-9C6A-BF1A-D4FD-A14A04FA63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47" y="190304"/>
            <a:ext cx="1843392" cy="18433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8CE322-5C9C-27EC-AAA5-94CD1EFEEA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5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6.กลุ่มตรวจสอบภายใน</a:t>
            </a:r>
            <a:endParaRPr lang="en-US" sz="5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FDD8ED-51C9-96CE-8EF1-462B40F97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318" y="4735837"/>
            <a:ext cx="1326073" cy="187588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CC693C-E8A1-B1A5-FFBF-6D149B7032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750" y="4770937"/>
            <a:ext cx="1322171" cy="18703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252770-C073-0DA0-237C-3A5BD1634B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033" y="4770936"/>
            <a:ext cx="1322172" cy="1870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399949-6674-928E-461E-432B23F1F9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602" y="4770936"/>
            <a:ext cx="1322172" cy="18703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BDA488-6501-1D99-9560-0C8B9F22AE6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171" y="4770936"/>
            <a:ext cx="1322171" cy="18703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C14335-CB19-42DE-E20E-2C0A0089B2B8}"/>
              </a:ext>
            </a:extLst>
          </p:cNvPr>
          <p:cNvSpPr txBox="1"/>
          <p:nvPr/>
        </p:nvSpPr>
        <p:spPr>
          <a:xfrm>
            <a:off x="236346" y="1827730"/>
            <a:ext cx="80241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สรุปผลการประเมิน</a:t>
            </a:r>
          </a:p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ระดับที่ 1 องค์กรส่งเสริมคุณธรรม ดำเนินการข้อ 1 - 3 ทุกข้อ   9 คะแนน </a:t>
            </a:r>
          </a:p>
          <a:p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ระดับที่ 2 องค์กรพัฒนาคุณธรรม  ดำเนินการข้อ 1 - 6 ทุกข้อ 16 คะแนน</a:t>
            </a:r>
          </a:p>
          <a:p>
            <a:r>
              <a:rPr lang="th-TH" sz="2800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ระดับที่ 3 องค์กรคุณธรรมต้นแบบ ดำเนินการข้อ 1 - 9 ทุกข้อ 25 คะแนน</a:t>
            </a:r>
            <a:endParaRPr lang="th-TH" b="1" dirty="0">
              <a:solidFill>
                <a:schemeClr val="tx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18B0E3-2F32-4DEF-864B-69E39439FFD5}"/>
              </a:ext>
            </a:extLst>
          </p:cNvPr>
          <p:cNvSpPr txBox="1"/>
          <p:nvPr/>
        </p:nvSpPr>
        <p:spPr>
          <a:xfrm>
            <a:off x="6742688" y="4396158"/>
            <a:ext cx="3361870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รูปแบบการประชาสัมพันธ์กิจกรรม</a:t>
            </a:r>
            <a:endParaRPr lang="en-US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5A4C12-5E8E-5C8A-B851-47ED6C7421D1}"/>
              </a:ext>
            </a:extLst>
          </p:cNvPr>
          <p:cNvSpPr txBox="1"/>
          <p:nvPr/>
        </p:nvSpPr>
        <p:spPr>
          <a:xfrm>
            <a:off x="231748" y="3653079"/>
            <a:ext cx="5726457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กิจกรรมและโครงการที่ดำเนินการ มีดั้งนี้</a:t>
            </a:r>
          </a:p>
          <a:p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1)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ด้านพอเพียง  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ตน. คิดก่อนใช้</a:t>
            </a:r>
          </a:p>
          <a:p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2) ด้านวินัย       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ตน. เคารพกฎกติกา</a:t>
            </a:r>
          </a:p>
          <a:p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3) ด้านสุจริต     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ตน. ยึดมั่นในสิ่งที่ถูกต้อง</a:t>
            </a:r>
          </a:p>
          <a:p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4) ด้านจิตอาสา  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ตน.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Team</a:t>
            </a:r>
            <a:endParaRPr lang="th-TH" sz="2300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5) ด้านกตัญญู    </a:t>
            </a:r>
            <a:r>
              <a:rPr lang="en-US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2300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ตน. ใส่ใจ</a:t>
            </a:r>
          </a:p>
          <a:p>
            <a:endParaRPr lang="th-TH" b="1" dirty="0">
              <a:solidFill>
                <a:srgbClr val="7030A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0D26DDBD-7116-4E76-3B04-5A18A359CB1E}"/>
              </a:ext>
            </a:extLst>
          </p:cNvPr>
          <p:cNvSpPr/>
          <p:nvPr/>
        </p:nvSpPr>
        <p:spPr>
          <a:xfrm>
            <a:off x="7860378" y="2769330"/>
            <a:ext cx="3260393" cy="955932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829752-2C11-3E30-A5FF-49C926410D7A}"/>
              </a:ext>
            </a:extLst>
          </p:cNvPr>
          <p:cNvSpPr txBox="1"/>
          <p:nvPr/>
        </p:nvSpPr>
        <p:spPr>
          <a:xfrm>
            <a:off x="7758901" y="2976447"/>
            <a:ext cx="3361870" cy="5232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ผ่านการประเมินทั้ง 3 ระดับ</a:t>
            </a:r>
            <a:endParaRPr lang="en-US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1AC6B05-1781-C3CA-65EE-6294C7F6D1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32" y="2104584"/>
            <a:ext cx="783953" cy="106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56944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1350</TotalTime>
  <Words>1628</Words>
  <Application>Microsoft Office PowerPoint</Application>
  <PresentationFormat>Widescreen</PresentationFormat>
  <Paragraphs>173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TH SarabunPSK</vt:lpstr>
      <vt:lpstr>Tw Cen MT</vt:lpstr>
      <vt:lpstr>Droplet</vt:lpstr>
      <vt:lpstr>PowerPoint Presentation</vt:lpstr>
      <vt:lpstr>PowerPoint Presentation</vt:lpstr>
      <vt:lpstr>PowerPoint Presentation</vt:lpstr>
      <vt:lpstr>1.กองส่งเสริมศักยภาพผู้สูงอายุ</vt:lpstr>
      <vt:lpstr>2.กองยุทธศาสตร์และแผนงาน</vt:lpstr>
      <vt:lpstr>3.กองส่งเสริมสวัสดิการและคุ้มครองสิทธิผู้สูงอายุ</vt:lpstr>
      <vt:lpstr>4.กองบริหารกองทุนผู้สูงอายุ</vt:lpstr>
      <vt:lpstr>5.สำนักงานเลขานุการกรม</vt:lpstr>
      <vt:lpstr>6.กลุ่มตรวจสอบภายใน</vt:lpstr>
      <vt:lpstr>7.กลุ่มพัฒนาระบบบริหาร</vt:lpstr>
      <vt:lpstr>ผลการประเมินระดับกรม</vt:lpstr>
      <vt:lpstr>กิจกรรมภาพรวมของกรมกิจการผู้สูงอายุ  ตามคุณธรรม ๕ ประการ ได้แก่ พอเพียง วินัย สุจริต จิตอาสา กตัญญู </vt:lpstr>
      <vt:lpstr>กิจกรรมภาพรวมของกรมกิจการผู้สูงอายุ  ตามคุณธรรม ๕ ประการ ได้แก่ พอเพียง วินัย สุจริต จิตอาสา กตัญญู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ผลสำเร็จจากการดำเนินงานตามแผน การดำเนินด้านการส่งเสริมคุณธรรม</dc:title>
  <dc:creator>Dop</dc:creator>
  <cp:lastModifiedBy>Dop</cp:lastModifiedBy>
  <cp:revision>66</cp:revision>
  <cp:lastPrinted>2023-08-23T04:42:45Z</cp:lastPrinted>
  <dcterms:created xsi:type="dcterms:W3CDTF">2023-07-12T10:44:05Z</dcterms:created>
  <dcterms:modified xsi:type="dcterms:W3CDTF">2023-09-20T06:48:04Z</dcterms:modified>
</cp:coreProperties>
</file>