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7" r:id="rId3"/>
    <p:sldId id="303" r:id="rId4"/>
    <p:sldId id="304" r:id="rId5"/>
    <p:sldId id="305" r:id="rId6"/>
    <p:sldId id="316" r:id="rId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37020"/>
    <a:srgbClr val="81C8E6"/>
    <a:srgbClr val="FCE4D5"/>
    <a:srgbClr val="FF29B8"/>
    <a:srgbClr val="FFABE3"/>
    <a:srgbClr val="FF57C7"/>
    <a:srgbClr val="5CD2C1"/>
    <a:srgbClr val="30AD9B"/>
    <a:srgbClr val="FFC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CHANATIP\&#3591;&#3634;&#3609;&#3611;&#3637;%202565\&#3619;&#3634;&#3618;&#3591;&#3634;&#3609;&#3612;&#3621;&#3648;&#3610;&#3636;&#3585;&#3592;&#3656;&#3634;&#3618;%202565\&#3619;&#3634;&#3618;&#3591;&#3634;&#3609;&#3612;&#3621;&#3585;&#3634;&#3619;&#3648;&#3610;&#3636;&#3585;&#3592;&#3656;&#3634;&#3618;%20%2024%20&#3608;&#3588;%206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236678991827432"/>
          <c:y val="0.33606133819604889"/>
          <c:w val="0.50628335768475696"/>
          <c:h val="0.664014355652229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ผลการเบิกจ่าย จำแนกตามประเภทงบรายจ่าย</c:v>
                </c:pt>
              </c:strCache>
            </c:strRef>
          </c:tx>
          <c:dPt>
            <c:idx val="0"/>
            <c:bubble3D val="0"/>
            <c:spPr>
              <a:solidFill>
                <a:srgbClr val="F9A54B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7BC-403D-A18E-8CBDE07C80AF}"/>
              </c:ext>
            </c:extLst>
          </c:dPt>
          <c:dPt>
            <c:idx val="1"/>
            <c:bubble3D val="0"/>
            <c:spPr>
              <a:solidFill>
                <a:srgbClr val="B7A5C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7BC-403D-A18E-8CBDE07C80AF}"/>
              </c:ext>
            </c:extLst>
          </c:dPt>
          <c:dPt>
            <c:idx val="2"/>
            <c:bubble3D val="0"/>
            <c:spPr>
              <a:solidFill>
                <a:srgbClr val="F6919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7BC-403D-A18E-8CBDE07C80AF}"/>
              </c:ext>
            </c:extLst>
          </c:dPt>
          <c:dPt>
            <c:idx val="3"/>
            <c:bubble3D val="0"/>
            <c:spPr>
              <a:solidFill>
                <a:srgbClr val="85CAE7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7BC-403D-A18E-8CBDE07C80AF}"/>
              </c:ext>
            </c:extLst>
          </c:dPt>
          <c:dPt>
            <c:idx val="4"/>
            <c:bubble3D val="0"/>
            <c:spPr>
              <a:solidFill>
                <a:srgbClr val="33B8A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7BC-403D-A18E-8CBDE07C80AF}"/>
              </c:ext>
            </c:extLst>
          </c:dPt>
          <c:dLbls>
            <c:dLbl>
              <c:idx val="0"/>
              <c:layout>
                <c:manualLayout>
                  <c:x val="-1.4688811668464584E-2"/>
                  <c:y val="2.2997554450779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BC-403D-A18E-8CBDE07C80AF}"/>
                </c:ext>
              </c:extLst>
            </c:dLbl>
            <c:dLbl>
              <c:idx val="1"/>
              <c:layout>
                <c:manualLayout>
                  <c:x val="-2.2243788772281226E-3"/>
                  <c:y val="-5.8334213705325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BC-403D-A18E-8CBDE07C80AF}"/>
                </c:ext>
              </c:extLst>
            </c:dLbl>
            <c:dLbl>
              <c:idx val="2"/>
              <c:layout>
                <c:manualLayout>
                  <c:x val="-2.4468167649509511E-2"/>
                  <c:y val="5.5417503020058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BC-403D-A18E-8CBDE07C80AF}"/>
                </c:ext>
              </c:extLst>
            </c:dLbl>
            <c:dLbl>
              <c:idx val="3"/>
              <c:layout>
                <c:manualLayout>
                  <c:x val="-1.1121894386140694E-2"/>
                  <c:y val="-2.3333685482130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BC-403D-A18E-8CBDE07C80AF}"/>
                </c:ext>
              </c:extLst>
            </c:dLbl>
            <c:dLbl>
              <c:idx val="4"/>
              <c:layout>
                <c:manualLayout>
                  <c:x val="-1.207990592890031E-16"/>
                  <c:y val="-3.5212561180092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BC-403D-A18E-8CBDE07C80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งบอุดหนุน</c:v>
                </c:pt>
                <c:pt idx="4">
                  <c:v>งบรายจ่ายอื่น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0.15529999999999999</c:v>
                </c:pt>
                <c:pt idx="1">
                  <c:v>0.17330000000000001</c:v>
                </c:pt>
                <c:pt idx="2">
                  <c:v>2.12E-2</c:v>
                </c:pt>
                <c:pt idx="3">
                  <c:v>0.64590000000000003</c:v>
                </c:pt>
                <c:pt idx="4">
                  <c:v>4.4000000000000003E-3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7BC-403D-A18E-8CBDE07C80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68582872031988E-2"/>
          <c:y val="0.25573624852726906"/>
          <c:w val="0.91797645997375332"/>
          <c:h val="0.66347976615004334"/>
        </c:manualLayout>
      </c:layout>
      <c:barChart>
        <c:barDir val="col"/>
        <c:grouping val="clustered"/>
        <c:varyColors val="0"/>
        <c:ser>
          <c:idx val="0"/>
          <c:order val="0"/>
          <c:tx>
            <c:v>งบประมาณที่ได้รับ</c:v>
          </c:tx>
          <c:spPr>
            <a:solidFill>
              <a:srgbClr val="E966AC"/>
            </a:solidFill>
            <a:ln w="571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สรุป!$L$24:$L$28</c:f>
              <c:strCache>
                <c:ptCount val="5"/>
                <c:pt idx="0">
                  <c:v> งบบุคลากร </c:v>
                </c:pt>
                <c:pt idx="1">
                  <c:v> งบดำเนินงาน </c:v>
                </c:pt>
                <c:pt idx="2">
                  <c:v> งบลงทุน </c:v>
                </c:pt>
                <c:pt idx="3">
                  <c:v> งบอุดหนุน </c:v>
                </c:pt>
                <c:pt idx="4">
                  <c:v> งบรายจ่ายอื่น </c:v>
                </c:pt>
              </c:strCache>
            </c:strRef>
          </c:cat>
          <c:val>
            <c:numRef>
              <c:f>สรุป!$M$24:$M$28</c:f>
              <c:numCache>
                <c:formatCode>_(* #,##0.00_);_(* \(#,##0.00\);_(* "-"??_);_(@_)</c:formatCode>
                <c:ptCount val="5"/>
                <c:pt idx="0">
                  <c:v>15.53</c:v>
                </c:pt>
                <c:pt idx="1">
                  <c:v>17.32</c:v>
                </c:pt>
                <c:pt idx="2">
                  <c:v>2.12</c:v>
                </c:pt>
                <c:pt idx="3">
                  <c:v>64.59</c:v>
                </c:pt>
                <c:pt idx="4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5-4646-96C5-7299AC8A6577}"/>
            </c:ext>
          </c:extLst>
        </c:ser>
        <c:ser>
          <c:idx val="1"/>
          <c:order val="1"/>
          <c:tx>
            <c:v>ผลการเบิกจ่ายงบประมาณ</c:v>
          </c:tx>
          <c:spPr>
            <a:solidFill>
              <a:srgbClr val="00A88F"/>
            </a:solidFill>
            <a:ln w="19050">
              <a:solidFill>
                <a:srgbClr val="00A88F"/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สรุป!$L$24:$L$28</c:f>
              <c:strCache>
                <c:ptCount val="5"/>
                <c:pt idx="0">
                  <c:v> งบบุคลากร </c:v>
                </c:pt>
                <c:pt idx="1">
                  <c:v> งบดำเนินงาน </c:v>
                </c:pt>
                <c:pt idx="2">
                  <c:v> งบลงทุน </c:v>
                </c:pt>
                <c:pt idx="3">
                  <c:v> งบอุดหนุน </c:v>
                </c:pt>
                <c:pt idx="4">
                  <c:v> งบรายจ่ายอื่น </c:v>
                </c:pt>
              </c:strCache>
            </c:strRef>
          </c:cat>
          <c:val>
            <c:numRef>
              <c:f>สรุป!$N$24:$N$28</c:f>
              <c:numCache>
                <c:formatCode>_(* #,##0.00_);_(* \(#,##0.00\);_(* "-"??_);_(@_)</c:formatCode>
                <c:ptCount val="5"/>
                <c:pt idx="0">
                  <c:v>1.2526425288959799</c:v>
                </c:pt>
                <c:pt idx="1">
                  <c:v>0.15351128744341688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5-4646-96C5-7299AC8A6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75655152"/>
        <c:axId val="1"/>
      </c:barChart>
      <c:catAx>
        <c:axId val="67565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5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TH SarabunPSK"/>
                <a:ea typeface="TH SarabunPSK"/>
                <a:cs typeface="TH SarabunPSK"/>
              </a:defRPr>
            </a:pPr>
            <a:endParaRPr lang="en-US"/>
          </a:p>
        </c:txPr>
        <c:crossAx val="675655152"/>
        <c:crosses val="autoZero"/>
        <c:crossBetween val="between"/>
        <c:majorUnit val="5"/>
      </c:valAx>
      <c:spPr>
        <a:solidFill>
          <a:srgbClr val="FCEAF3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32978534425764422"/>
          <c:y val="0.95887147322264488"/>
          <c:w val="0.34042922461929276"/>
          <c:h val="2.970497708468913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TH SarabunPSK" panose="020B0500040200020003" pitchFamily="34" charset="-34"/>
              <a:ea typeface="Tahom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68197865068093E-2"/>
          <c:y val="0.23356051381025275"/>
          <c:w val="0.86901503052645146"/>
          <c:h val="0.59731564132580806"/>
        </c:manualLayout>
      </c:layout>
      <c:barChart>
        <c:barDir val="col"/>
        <c:grouping val="clustered"/>
        <c:varyColors val="0"/>
        <c:ser>
          <c:idx val="0"/>
          <c:order val="0"/>
          <c:tx>
            <c:v>งบประมาณที่ได้รับ</c:v>
          </c:tx>
          <c:spPr>
            <a:solidFill>
              <a:srgbClr val="FFABE3"/>
            </a:solidFill>
            <a:ln w="57150">
              <a:solidFill>
                <a:srgbClr val="FFABE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สรุป!$L$24:$L$28</c:f>
              <c:strCache>
                <c:ptCount val="5"/>
                <c:pt idx="0">
                  <c:v> งบบุคลากร </c:v>
                </c:pt>
                <c:pt idx="1">
                  <c:v> งบดำเนินงาน </c:v>
                </c:pt>
                <c:pt idx="2">
                  <c:v> งบลงทุน </c:v>
                </c:pt>
                <c:pt idx="3">
                  <c:v> งบอุดหนุน </c:v>
                </c:pt>
                <c:pt idx="4">
                  <c:v> งบรายจ่ายอื่น </c:v>
                </c:pt>
              </c:strCache>
            </c:strRef>
          </c:cat>
          <c:val>
            <c:numRef>
              <c:f>สรุป!$M$24:$M$28</c:f>
              <c:numCache>
                <c:formatCode>_(* #,##0.00_);_(* \(#,##0.00\);_(* "-"??_);_(@_)</c:formatCode>
                <c:ptCount val="5"/>
                <c:pt idx="0">
                  <c:v>15.53</c:v>
                </c:pt>
                <c:pt idx="1">
                  <c:v>17.32</c:v>
                </c:pt>
                <c:pt idx="2">
                  <c:v>2.12</c:v>
                </c:pt>
                <c:pt idx="3">
                  <c:v>64.59</c:v>
                </c:pt>
                <c:pt idx="4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02-4F69-8E8F-601DC32D21F6}"/>
            </c:ext>
          </c:extLst>
        </c:ser>
        <c:ser>
          <c:idx val="1"/>
          <c:order val="1"/>
          <c:tx>
            <c:v>ผลการเบิกจ่ายงบประมาณ</c:v>
          </c:tx>
          <c:spPr>
            <a:solidFill>
              <a:srgbClr val="FF29B8"/>
            </a:solidFill>
            <a:ln w="19050">
              <a:solidFill>
                <a:srgbClr val="FF57C7"/>
              </a:solidFill>
            </a:ln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สรุป!$L$24:$L$28</c:f>
              <c:strCache>
                <c:ptCount val="5"/>
                <c:pt idx="0">
                  <c:v> งบบุคลากร </c:v>
                </c:pt>
                <c:pt idx="1">
                  <c:v> งบดำเนินงาน </c:v>
                </c:pt>
                <c:pt idx="2">
                  <c:v> งบลงทุน </c:v>
                </c:pt>
                <c:pt idx="3">
                  <c:v> งบอุดหนุน </c:v>
                </c:pt>
                <c:pt idx="4">
                  <c:v> งบรายจ่ายอื่น </c:v>
                </c:pt>
              </c:strCache>
            </c:strRef>
          </c:cat>
          <c:val>
            <c:numRef>
              <c:f>สรุป!$N$24:$N$28</c:f>
              <c:numCache>
                <c:formatCode>_(* #,##0.00_);_(* \(#,##0.00\);_(* "-"??_);_(@_)</c:formatCode>
                <c:ptCount val="5"/>
                <c:pt idx="0">
                  <c:v>10.27303198209373</c:v>
                </c:pt>
                <c:pt idx="1">
                  <c:v>8.1304010663165691</c:v>
                </c:pt>
                <c:pt idx="2">
                  <c:v>1.2390474687683313</c:v>
                </c:pt>
                <c:pt idx="3">
                  <c:v>51.717419290638766</c:v>
                </c:pt>
                <c:pt idx="4">
                  <c:v>4.7960729077405936E-2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02-4F69-8E8F-601DC32D21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75655152"/>
        <c:axId val="1"/>
      </c:barChart>
      <c:catAx>
        <c:axId val="67565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5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TH SarabunPSK"/>
                <a:ea typeface="TH SarabunPSK"/>
                <a:cs typeface="TH SarabunPSK"/>
              </a:defRPr>
            </a:pPr>
            <a:endParaRPr lang="en-US"/>
          </a:p>
        </c:txPr>
        <c:crossAx val="675655152"/>
        <c:crosses val="autoZero"/>
        <c:crossBetween val="between"/>
        <c:majorUnit val="5"/>
      </c:valAx>
      <c:spPr>
        <a:solidFill>
          <a:srgbClr val="FDF1F7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35343772457821643"/>
          <c:y val="0.91654207030344725"/>
          <c:w val="0.29503673578286732"/>
          <c:h val="4.396297831685253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TH SarabunPSK" panose="020B0500040200020003" pitchFamily="34" charset="-34"/>
              <a:ea typeface="Tahom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FFC20F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96291634348105E-2"/>
          <c:y val="0.20484827670864172"/>
          <c:w val="0.94110370836565194"/>
          <c:h val="0.65274423259993208"/>
        </c:manualLayout>
      </c:layout>
      <c:barChart>
        <c:barDir val="col"/>
        <c:grouping val="clustered"/>
        <c:varyColors val="0"/>
        <c:ser>
          <c:idx val="0"/>
          <c:order val="0"/>
          <c:tx>
            <c:v>งบประมาณ</c:v>
          </c:tx>
          <c:spPr>
            <a:solidFill>
              <a:srgbClr val="E7F3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กพร.1!$B$16:$B$23</c:f>
              <c:strCache>
                <c:ptCount val="8"/>
                <c:pt idx="0">
                  <c:v> กพร. </c:v>
                </c:pt>
                <c:pt idx="1">
                  <c:v> กตส. </c:v>
                </c:pt>
                <c:pt idx="2">
                  <c:v> สลก. </c:v>
                </c:pt>
                <c:pt idx="3">
                  <c:v> กยผ. </c:v>
                </c:pt>
                <c:pt idx="4">
                  <c:v> สคส. </c:v>
                </c:pt>
                <c:pt idx="5">
                  <c:v> สศส. </c:v>
                </c:pt>
                <c:pt idx="6">
                  <c:v>รายจ่ายประจำ</c:v>
                </c:pt>
                <c:pt idx="7">
                  <c:v>แผนบุคลากรภาครัฐ</c:v>
                </c:pt>
              </c:strCache>
            </c:strRef>
          </c:cat>
          <c:val>
            <c:numRef>
              <c:f>กพร.1!$C$16:$C$23</c:f>
              <c:numCache>
                <c:formatCode>_(* #,##0.00_);_(* \(#,##0.00\);_(* "-"??_);_(@_)</c:formatCode>
                <c:ptCount val="8"/>
                <c:pt idx="0">
                  <c:v>72</c:v>
                </c:pt>
                <c:pt idx="1">
                  <c:v>72</c:v>
                </c:pt>
                <c:pt idx="2">
                  <c:v>72</c:v>
                </c:pt>
                <c:pt idx="3">
                  <c:v>72</c:v>
                </c:pt>
                <c:pt idx="4">
                  <c:v>72</c:v>
                </c:pt>
                <c:pt idx="5">
                  <c:v>72</c:v>
                </c:pt>
                <c:pt idx="6">
                  <c:v>72</c:v>
                </c:pt>
                <c:pt idx="7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0-4AF2-9B7B-D2D68F6CCA6F}"/>
            </c:ext>
          </c:extLst>
        </c:ser>
        <c:ser>
          <c:idx val="1"/>
          <c:order val="1"/>
          <c:tx>
            <c:v>ผลการเบิกจ่าย</c:v>
          </c:tx>
          <c:spPr>
            <a:solidFill>
              <a:srgbClr val="00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TH SarabunPSK"/>
                    <a:ea typeface="TH SarabunPSK"/>
                    <a:cs typeface="TH SarabunPS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กพร.1!$B$16:$B$23</c:f>
              <c:strCache>
                <c:ptCount val="8"/>
                <c:pt idx="0">
                  <c:v> กพร. </c:v>
                </c:pt>
                <c:pt idx="1">
                  <c:v> กตส. </c:v>
                </c:pt>
                <c:pt idx="2">
                  <c:v> สลก. </c:v>
                </c:pt>
                <c:pt idx="3">
                  <c:v> กยผ. </c:v>
                </c:pt>
                <c:pt idx="4">
                  <c:v> สคส. </c:v>
                </c:pt>
                <c:pt idx="5">
                  <c:v> สศส. </c:v>
                </c:pt>
                <c:pt idx="6">
                  <c:v>รายจ่ายประจำ</c:v>
                </c:pt>
                <c:pt idx="7">
                  <c:v>แผนบุคลากรภาครัฐ</c:v>
                </c:pt>
              </c:strCache>
            </c:strRef>
          </c:cat>
          <c:val>
            <c:numRef>
              <c:f>กพร.1!$D$16:$D$23</c:f>
              <c:numCache>
                <c:formatCode>_(* #,##0.00_);_(* \(#,##0.00\);_(* "-"??_);_(@_)</c:formatCode>
                <c:ptCount val="8"/>
                <c:pt idx="0">
                  <c:v>47.375659999999996</c:v>
                </c:pt>
                <c:pt idx="1">
                  <c:v>64.137999999999991</c:v>
                </c:pt>
                <c:pt idx="2">
                  <c:v>48.504590150786008</c:v>
                </c:pt>
                <c:pt idx="3">
                  <c:v>45.484171360421314</c:v>
                </c:pt>
                <c:pt idx="4">
                  <c:v>68.728557881148831</c:v>
                </c:pt>
                <c:pt idx="5">
                  <c:v>14.063019883489853</c:v>
                </c:pt>
                <c:pt idx="6">
                  <c:v>99.433908745085986</c:v>
                </c:pt>
                <c:pt idx="7">
                  <c:v>65.983584766696339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10-4AF2-9B7B-D2D68F6CC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83111376"/>
        <c:axId val="1"/>
      </c:barChart>
      <c:catAx>
        <c:axId val="68311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TH SarabunPSK" panose="020B0500040200020003" pitchFamily="34" charset="-34"/>
                <a:ea typeface="Tahoma"/>
                <a:cs typeface="TH SarabunPSK" panose="020B0500040200020003" pitchFamily="34" charset="-34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bg1">
                    <a:lumMod val="50000"/>
                  </a:schemeClr>
                </a:solidFill>
                <a:latin typeface="TH SarabunPSK"/>
                <a:ea typeface="TH SarabunPSK"/>
                <a:cs typeface="TH SarabunPSK"/>
              </a:defRPr>
            </a:pPr>
            <a:endParaRPr lang="en-US"/>
          </a:p>
        </c:txPr>
        <c:crossAx val="683111376"/>
        <c:crosses val="autoZero"/>
        <c:crossBetween val="between"/>
      </c:valAx>
      <c:spPr>
        <a:solidFill>
          <a:srgbClr val="F3FD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90356753392447708"/>
          <c:y val="7.5986270946900875E-3"/>
          <c:w val="8.1607432125794591E-2"/>
          <c:h val="0.14958544367588264"/>
        </c:manualLayout>
      </c:layout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37294808958487E-2"/>
          <c:y val="0.19323100265290546"/>
          <c:w val="0.90225360612813066"/>
          <c:h val="0.67306210154707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'อันดับ ศพส.1'!$L$3:$L$4</c:f>
              <c:strCache>
                <c:ptCount val="2"/>
                <c:pt idx="0">
                  <c:v>ร้อยละภาพรวม</c:v>
                </c:pt>
              </c:strCache>
            </c:strRef>
          </c:tx>
          <c:spPr>
            <a:solidFill>
              <a:srgbClr val="FCE4D5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'อันดับ ศพส.1'!$K$6:$K$18</c:f>
              <c:strCache>
                <c:ptCount val="13"/>
                <c:pt idx="0">
                  <c:v>บางแค</c:v>
                </c:pt>
                <c:pt idx="1">
                  <c:v>ศร.ผส.</c:v>
                </c:pt>
                <c:pt idx="2">
                  <c:v>ทักษิณ</c:v>
                </c:pt>
                <c:pt idx="3">
                  <c:v>วาสนะเวศม์</c:v>
                </c:pt>
                <c:pt idx="4">
                  <c:v>ธรรมปกรณ์</c:v>
                </c:pt>
                <c:pt idx="5">
                  <c:v>ภูเก็ต</c:v>
                </c:pt>
                <c:pt idx="6">
                  <c:v>ปทุมธานี</c:v>
                </c:pt>
                <c:pt idx="7">
                  <c:v>สงขลา</c:v>
                </c:pt>
                <c:pt idx="8">
                  <c:v>ลำปาง</c:v>
                </c:pt>
                <c:pt idx="9">
                  <c:v>บุรีรัมย์</c:v>
                </c:pt>
                <c:pt idx="10">
                  <c:v>บางละมุง</c:v>
                </c:pt>
                <c:pt idx="11">
                  <c:v>ขอนแก่น</c:v>
                </c:pt>
                <c:pt idx="12">
                  <c:v>นครพนม</c:v>
                </c:pt>
              </c:strCache>
            </c:strRef>
          </c:cat>
          <c:val>
            <c:numRef>
              <c:f>'อันดับ ศพส.1'!$L$6:$L$18</c:f>
              <c:numCache>
                <c:formatCode>General</c:formatCode>
                <c:ptCount val="13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  <c:pt idx="8">
                  <c:v>32</c:v>
                </c:pt>
                <c:pt idx="9">
                  <c:v>32</c:v>
                </c:pt>
                <c:pt idx="10">
                  <c:v>32</c:v>
                </c:pt>
                <c:pt idx="11">
                  <c:v>32</c:v>
                </c:pt>
                <c:pt idx="1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7-40ED-8200-E49865325D02}"/>
            </c:ext>
          </c:extLst>
        </c:ser>
        <c:ser>
          <c:idx val="1"/>
          <c:order val="1"/>
          <c:tx>
            <c:strRef>
              <c:f>'อันดับ ศพส.1'!$M$3:$M$4</c:f>
              <c:strCache>
                <c:ptCount val="2"/>
                <c:pt idx="0">
                  <c:v>เบิกจ่าย คิดเป็น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F57-40ED-8200-E49865325D0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F57-40ED-8200-E49865325D0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F57-40ED-8200-E49865325D0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F57-40ED-8200-E49865325D0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F57-40ED-8200-E49865325D0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F57-40ED-8200-E49865325D0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F57-40ED-8200-E49865325D0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F57-40ED-8200-E49865325D0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F57-40ED-8200-E49865325D0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AF57-40ED-8200-E49865325D0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F57-40ED-8200-E49865325D0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AF57-40ED-8200-E49865325D0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F57-40ED-8200-E49865325D02}"/>
              </c:ext>
            </c:extLst>
          </c:dPt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333333"/>
                    </a:solidFill>
                    <a:latin typeface="TH SarabunPSK"/>
                    <a:ea typeface="TH SarabunPSK"/>
                    <a:cs typeface="TH SarabunPS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'อันดับ ศพส.1'!$K$6:$K$18</c:f>
              <c:strCache>
                <c:ptCount val="13"/>
                <c:pt idx="0">
                  <c:v>บางแค</c:v>
                </c:pt>
                <c:pt idx="1">
                  <c:v>ศร.ผส.</c:v>
                </c:pt>
                <c:pt idx="2">
                  <c:v>ทักษิณ</c:v>
                </c:pt>
                <c:pt idx="3">
                  <c:v>วาสนะเวศม์</c:v>
                </c:pt>
                <c:pt idx="4">
                  <c:v>ธรรมปกรณ์</c:v>
                </c:pt>
                <c:pt idx="5">
                  <c:v>ภูเก็ต</c:v>
                </c:pt>
                <c:pt idx="6">
                  <c:v>ปทุมธานี</c:v>
                </c:pt>
                <c:pt idx="7">
                  <c:v>สงขลา</c:v>
                </c:pt>
                <c:pt idx="8">
                  <c:v>ลำปาง</c:v>
                </c:pt>
                <c:pt idx="9">
                  <c:v>บุรีรัมย์</c:v>
                </c:pt>
                <c:pt idx="10">
                  <c:v>บางละมุง</c:v>
                </c:pt>
                <c:pt idx="11">
                  <c:v>ขอนแก่น</c:v>
                </c:pt>
                <c:pt idx="12">
                  <c:v>นครพนม</c:v>
                </c:pt>
              </c:strCache>
            </c:strRef>
          </c:cat>
          <c:val>
            <c:numRef>
              <c:f>'อันดับ ศพส.1'!$M$6:$M$18</c:f>
              <c:numCache>
                <c:formatCode>_(* #,##0.00_);_(* \(#,##0.00\);_(* "-"??_);_(@_)</c:formatCode>
                <c:ptCount val="13"/>
                <c:pt idx="0">
                  <c:v>47.53</c:v>
                </c:pt>
                <c:pt idx="1">
                  <c:v>44.51</c:v>
                </c:pt>
                <c:pt idx="2">
                  <c:v>58.98</c:v>
                </c:pt>
                <c:pt idx="3">
                  <c:v>59.52</c:v>
                </c:pt>
                <c:pt idx="4">
                  <c:v>60.53</c:v>
                </c:pt>
                <c:pt idx="5">
                  <c:v>62.09</c:v>
                </c:pt>
                <c:pt idx="6">
                  <c:v>64.8</c:v>
                </c:pt>
                <c:pt idx="7">
                  <c:v>66.430000000000007</c:v>
                </c:pt>
                <c:pt idx="8">
                  <c:v>67.290000000000006</c:v>
                </c:pt>
                <c:pt idx="9">
                  <c:v>71.430000000000007</c:v>
                </c:pt>
                <c:pt idx="10">
                  <c:v>72.78</c:v>
                </c:pt>
                <c:pt idx="11">
                  <c:v>75.63</c:v>
                </c:pt>
                <c:pt idx="12">
                  <c:v>76.34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F57-40ED-8200-E49865325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75655952"/>
        <c:axId val="1"/>
      </c:barChart>
      <c:catAx>
        <c:axId val="67565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333333"/>
                </a:solidFill>
                <a:latin typeface="TH SarabunPSK"/>
                <a:ea typeface="TH SarabunPSK"/>
                <a:cs typeface="TH SarabunPSK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9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333333"/>
                </a:solidFill>
                <a:latin typeface="TH SarabunPSK"/>
                <a:ea typeface="TH SarabunPSK"/>
                <a:cs typeface="TH SarabunPSK"/>
              </a:defRPr>
            </a:pPr>
            <a:endParaRPr lang="en-US"/>
          </a:p>
        </c:txPr>
        <c:crossAx val="6756559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91584214112545714"/>
          <c:y val="1.876437073264587E-2"/>
          <c:w val="8.2402456937201884E-2"/>
          <c:h val="0.1171544553979198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0" i="0" u="none" strike="noStrike" baseline="0">
              <a:solidFill>
                <a:srgbClr val="333333"/>
              </a:solidFill>
              <a:latin typeface="Tahoma"/>
              <a:ea typeface="Tahoma"/>
              <a:cs typeface="Tahoma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19903590872962E-2"/>
          <c:y val="0.20669008296293712"/>
          <c:w val="0.93983567236860588"/>
          <c:h val="0.69302839735490618"/>
        </c:manualLayout>
      </c:layout>
      <c:barChart>
        <c:barDir val="col"/>
        <c:grouping val="clustered"/>
        <c:varyColors val="0"/>
        <c:ser>
          <c:idx val="0"/>
          <c:order val="0"/>
          <c:tx>
            <c:v>งบประมาณที่ได้รับ</c:v>
          </c:tx>
          <c:spPr>
            <a:solidFill>
              <a:srgbClr val="ECF8F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'สรุปภาพรวม พมจ.'!$P$10:$P$18</c:f>
              <c:strCache>
                <c:ptCount val="9"/>
                <c:pt idx="0">
                  <c:v>จัดการศพ (พมจ.)</c:v>
                </c:pt>
                <c:pt idx="1">
                  <c:v>จัดการศพ (กทม.)</c:v>
                </c:pt>
                <c:pt idx="2">
                  <c:v>ภาวะยากลำบาก (พมจ.)</c:v>
                </c:pt>
                <c:pt idx="3">
                  <c:v>ปรับสภาพฯ (พมจ. เงินอุดหนุน)</c:v>
                </c:pt>
                <c:pt idx="4">
                  <c:v>ปรับสภาพฯ (พมจ.ดำเนินงาน)</c:v>
                </c:pt>
                <c:pt idx="5">
                  <c:v>การเรียนรู้ผู้สูงอายุ /เสริมพลัง </c:v>
                </c:pt>
                <c:pt idx="6">
                  <c:v>กลไกการพัฒนา ผส. (ดำเนินงาน)</c:v>
                </c:pt>
                <c:pt idx="7">
                  <c:v>กลไกการพัฒนา ผส. (เงินอุดหนุน) </c:v>
                </c:pt>
                <c:pt idx="8">
                  <c:v>สร้างความตระหนักฯ</c:v>
                </c:pt>
              </c:strCache>
            </c:strRef>
          </c:cat>
          <c:val>
            <c:numRef>
              <c:f>'สรุปภาพรวม พมจ.'!$Q$10:$Q$18</c:f>
              <c:numCache>
                <c:formatCode>General</c:formatCode>
                <c:ptCount val="9"/>
                <c:pt idx="0">
                  <c:v>72</c:v>
                </c:pt>
                <c:pt idx="1">
                  <c:v>72</c:v>
                </c:pt>
                <c:pt idx="2">
                  <c:v>72</c:v>
                </c:pt>
                <c:pt idx="3">
                  <c:v>72</c:v>
                </c:pt>
                <c:pt idx="4">
                  <c:v>72</c:v>
                </c:pt>
                <c:pt idx="5">
                  <c:v>72</c:v>
                </c:pt>
                <c:pt idx="6">
                  <c:v>72</c:v>
                </c:pt>
                <c:pt idx="7">
                  <c:v>72</c:v>
                </c:pt>
                <c:pt idx="8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5-4C01-AC7F-09678A1FE617}"/>
            </c:ext>
          </c:extLst>
        </c:ser>
        <c:ser>
          <c:idx val="1"/>
          <c:order val="1"/>
          <c:tx>
            <c:v>ผลการเบิกจ่ายงบประมาณ</c:v>
          </c:tx>
          <c:spPr>
            <a:solidFill>
              <a:srgbClr val="33B8A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'สรุปภาพรวม พมจ.'!$P$10:$P$18</c:f>
              <c:strCache>
                <c:ptCount val="9"/>
                <c:pt idx="0">
                  <c:v>จัดการศพ (พมจ.)</c:v>
                </c:pt>
                <c:pt idx="1">
                  <c:v>จัดการศพ (กทม.)</c:v>
                </c:pt>
                <c:pt idx="2">
                  <c:v>ภาวะยากลำบาก (พมจ.)</c:v>
                </c:pt>
                <c:pt idx="3">
                  <c:v>ปรับสภาพฯ (พมจ. เงินอุดหนุน)</c:v>
                </c:pt>
                <c:pt idx="4">
                  <c:v>ปรับสภาพฯ (พมจ.ดำเนินงาน)</c:v>
                </c:pt>
                <c:pt idx="5">
                  <c:v>การเรียนรู้ผู้สูงอายุ /เสริมพลัง </c:v>
                </c:pt>
                <c:pt idx="6">
                  <c:v>กลไกการพัฒนา ผส. (ดำเนินงาน)</c:v>
                </c:pt>
                <c:pt idx="7">
                  <c:v>กลไกการพัฒนา ผส. (เงินอุดหนุน) </c:v>
                </c:pt>
                <c:pt idx="8">
                  <c:v>สร้างความตระหนักฯ</c:v>
                </c:pt>
              </c:strCache>
            </c:strRef>
          </c:cat>
          <c:val>
            <c:numRef>
              <c:f>'สรุปภาพรวม พมจ.'!$R$10:$R$18</c:f>
              <c:numCache>
                <c:formatCode>0.00</c:formatCode>
                <c:ptCount val="9"/>
                <c:pt idx="0">
                  <c:v>99.459781018377086</c:v>
                </c:pt>
                <c:pt idx="1">
                  <c:v>100</c:v>
                </c:pt>
                <c:pt idx="2">
                  <c:v>98.150365934797065</c:v>
                </c:pt>
                <c:pt idx="3">
                  <c:v>74.875047076111287</c:v>
                </c:pt>
                <c:pt idx="4">
                  <c:v>60.104052631578938</c:v>
                </c:pt>
                <c:pt idx="5">
                  <c:v>39.722626643598616</c:v>
                </c:pt>
                <c:pt idx="6">
                  <c:v>66.720383386581474</c:v>
                </c:pt>
                <c:pt idx="7">
                  <c:v>7.8799731695546775</c:v>
                </c:pt>
                <c:pt idx="8">
                  <c:v>71.532565789473679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75-4C01-AC7F-09678A1FE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5653552"/>
        <c:axId val="1"/>
      </c:barChart>
      <c:catAx>
        <c:axId val="67565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 anchor="b" anchorCtr="1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H SarabunPSK"/>
                <a:ea typeface="TH SarabunPSK"/>
                <a:cs typeface="TH SarabunPSK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333333"/>
                </a:solidFill>
                <a:latin typeface="TH SarabunPSK"/>
                <a:ea typeface="TH SarabunPSK"/>
                <a:cs typeface="TH SarabunPSK"/>
              </a:defRPr>
            </a:pPr>
            <a:endParaRPr lang="en-US"/>
          </a:p>
        </c:txPr>
        <c:crossAx val="675653552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485121866373973"/>
          <c:y val="2.5613935811936137E-2"/>
          <c:w val="0.10012824842877961"/>
          <c:h val="0.13830128699975849"/>
        </c:manualLayout>
      </c:layout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DB543-8DBE-4DF6-B01F-AF7397DCF5A1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B09A43-FA43-4B80-9A06-25F34D965688}">
      <dgm:prSet phldrT="[Text]"/>
      <dgm:spPr>
        <a:solidFill>
          <a:srgbClr val="F37020"/>
        </a:solidFill>
        <a:ln>
          <a:solidFill>
            <a:srgbClr val="F37020"/>
          </a:solidFill>
        </a:ln>
      </dgm:spPr>
      <dgm:t>
        <a:bodyPr/>
        <a:lstStyle/>
        <a:p>
          <a:r>
            <a:rPr lang="en-US" dirty="0"/>
            <a:t>1</a:t>
          </a:r>
        </a:p>
      </dgm:t>
    </dgm:pt>
    <dgm:pt modelId="{7CA4FEF5-4697-4121-890E-3F3804479B35}" type="parTrans" cxnId="{801E86ED-CAD9-4865-8F98-F746586F5172}">
      <dgm:prSet/>
      <dgm:spPr/>
      <dgm:t>
        <a:bodyPr/>
        <a:lstStyle/>
        <a:p>
          <a:endParaRPr lang="en-US"/>
        </a:p>
      </dgm:t>
    </dgm:pt>
    <dgm:pt modelId="{530CB6B1-9BD2-4A01-81A2-C4E6C00147A2}" type="sibTrans" cxnId="{801E86ED-CAD9-4865-8F98-F746586F5172}">
      <dgm:prSet/>
      <dgm:spPr/>
      <dgm:t>
        <a:bodyPr/>
        <a:lstStyle/>
        <a:p>
          <a:endParaRPr lang="en-US"/>
        </a:p>
      </dgm:t>
    </dgm:pt>
    <dgm:pt modelId="{8762BA59-7EF7-4243-80E8-6499B8FB1A13}">
      <dgm:prSet phldrT="[Text]" custT="1"/>
      <dgm:spPr>
        <a:solidFill>
          <a:srgbClr val="FDE8DB"/>
        </a:solidFill>
        <a:ln>
          <a:solidFill>
            <a:srgbClr val="FCD9C4"/>
          </a:solidFill>
        </a:ln>
      </dgm:spPr>
      <dgm:t>
        <a:bodyPr/>
        <a:lstStyle/>
        <a:p>
          <a:r>
            <a:rPr lang="th-TH" sz="3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งบประมาณที่ได้รับ 688,876,100</a:t>
          </a:r>
          <a:r>
            <a:rPr lang="en-US" sz="3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3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</a:t>
          </a:r>
          <a:endParaRPr lang="en-US" sz="3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64A21BC-8212-41AB-B503-15D3B33944EE}" type="parTrans" cxnId="{882A378C-8FB3-48A2-8742-0B7830D795FE}">
      <dgm:prSet/>
      <dgm:spPr/>
      <dgm:t>
        <a:bodyPr/>
        <a:lstStyle/>
        <a:p>
          <a:endParaRPr lang="en-US"/>
        </a:p>
      </dgm:t>
    </dgm:pt>
    <dgm:pt modelId="{07E4909C-96F4-4E93-A337-D3F9AA177632}" type="sibTrans" cxnId="{882A378C-8FB3-48A2-8742-0B7830D795FE}">
      <dgm:prSet/>
      <dgm:spPr/>
      <dgm:t>
        <a:bodyPr/>
        <a:lstStyle/>
        <a:p>
          <a:endParaRPr lang="en-US"/>
        </a:p>
      </dgm:t>
    </dgm:pt>
    <dgm:pt modelId="{E7C8A315-1311-490E-AA2C-7CDF068061E3}">
      <dgm:prSet phldrT="[Text]"/>
      <dgm:spPr>
        <a:solidFill>
          <a:srgbClr val="977200"/>
        </a:solidFill>
        <a:ln>
          <a:solidFill>
            <a:srgbClr val="977200"/>
          </a:solidFill>
        </a:ln>
      </dgm:spPr>
      <dgm:t>
        <a:bodyPr/>
        <a:lstStyle/>
        <a:p>
          <a:r>
            <a:rPr lang="en-US" dirty="0"/>
            <a:t>2</a:t>
          </a:r>
        </a:p>
      </dgm:t>
    </dgm:pt>
    <dgm:pt modelId="{3D00F488-7DBA-453A-BACC-0158BA16ABB1}" type="parTrans" cxnId="{863E3523-6BB3-4F88-B5DE-BA8EF3F936F1}">
      <dgm:prSet/>
      <dgm:spPr/>
      <dgm:t>
        <a:bodyPr/>
        <a:lstStyle/>
        <a:p>
          <a:endParaRPr lang="en-US"/>
        </a:p>
      </dgm:t>
    </dgm:pt>
    <dgm:pt modelId="{1DCCA460-1B21-46B1-8370-CA083BE9765C}" type="sibTrans" cxnId="{863E3523-6BB3-4F88-B5DE-BA8EF3F936F1}">
      <dgm:prSet/>
      <dgm:spPr/>
      <dgm:t>
        <a:bodyPr/>
        <a:lstStyle/>
        <a:p>
          <a:endParaRPr lang="en-US"/>
        </a:p>
      </dgm:t>
    </dgm:pt>
    <dgm:pt modelId="{ECABF552-EE98-4714-8498-2DCAB9770CC6}">
      <dgm:prSet phldrT="[Text]" custT="1"/>
      <dgm:spPr>
        <a:solidFill>
          <a:srgbClr val="FFF3CD"/>
        </a:solidFill>
        <a:ln>
          <a:solidFill>
            <a:srgbClr val="FFE697"/>
          </a:solidFill>
        </a:ln>
      </dgm:spPr>
      <dgm:t>
        <a:bodyPr/>
        <a:lstStyle/>
        <a:p>
          <a:r>
            <a:rPr lang="th-TH" sz="25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เบิกจ่าย</a:t>
          </a:r>
          <a:r>
            <a:rPr lang="th-TH" sz="2500" b="1" u="none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สะสม </a:t>
          </a:r>
          <a:r>
            <a:rPr lang="en-US" sz="2500" b="1" u="none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</a:t>
          </a:r>
          <a:r>
            <a:rPr lang="th-TH" sz="2500" b="1" u="none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491,911,684.76</a:t>
          </a:r>
          <a:r>
            <a:rPr lang="en-US" sz="2500" b="1" u="none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5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 </a:t>
          </a:r>
          <a:r>
            <a:rPr lang="en-US" sz="25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(7</a:t>
          </a:r>
          <a:r>
            <a:rPr lang="th-TH" sz="25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</a:t>
          </a:r>
          <a:r>
            <a:rPr lang="en-US" sz="25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.4</a:t>
          </a:r>
          <a:r>
            <a:rPr lang="th-TH" sz="25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</a:t>
          </a:r>
          <a:r>
            <a:rPr lang="en-US" sz="25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%)</a:t>
          </a:r>
        </a:p>
      </dgm:t>
    </dgm:pt>
    <dgm:pt modelId="{279E4A1E-7035-4976-8D38-E1E6D04A2AEC}" type="parTrans" cxnId="{AAAC6D5E-615A-4B86-975D-F21E14A23D6D}">
      <dgm:prSet/>
      <dgm:spPr/>
      <dgm:t>
        <a:bodyPr/>
        <a:lstStyle/>
        <a:p>
          <a:endParaRPr lang="en-US"/>
        </a:p>
      </dgm:t>
    </dgm:pt>
    <dgm:pt modelId="{88FB2300-FED9-4518-BFD5-C083E3392F16}" type="sibTrans" cxnId="{AAAC6D5E-615A-4B86-975D-F21E14A23D6D}">
      <dgm:prSet/>
      <dgm:spPr/>
      <dgm:t>
        <a:bodyPr/>
        <a:lstStyle/>
        <a:p>
          <a:endParaRPr lang="en-US"/>
        </a:p>
      </dgm:t>
    </dgm:pt>
    <dgm:pt modelId="{D8F6929E-F5D8-4E83-879D-FB73CFE1C441}">
      <dgm:prSet phldrT="[Text]"/>
      <dgm:spPr>
        <a:solidFill>
          <a:srgbClr val="FFBF00"/>
        </a:solidFill>
        <a:ln>
          <a:solidFill>
            <a:srgbClr val="FFBF00"/>
          </a:solidFill>
        </a:ln>
      </dgm:spPr>
      <dgm:t>
        <a:bodyPr/>
        <a:lstStyle/>
        <a:p>
          <a:r>
            <a:rPr lang="en-US" dirty="0"/>
            <a:t>4</a:t>
          </a:r>
        </a:p>
      </dgm:t>
    </dgm:pt>
    <dgm:pt modelId="{4275BEDA-2CE4-4ED3-8161-7AA2A03C2F8A}" type="parTrans" cxnId="{229BADED-4A63-4FF0-BF0F-80F012EC501A}">
      <dgm:prSet/>
      <dgm:spPr/>
      <dgm:t>
        <a:bodyPr/>
        <a:lstStyle/>
        <a:p>
          <a:endParaRPr lang="en-US"/>
        </a:p>
      </dgm:t>
    </dgm:pt>
    <dgm:pt modelId="{F529DE13-DEFA-46C3-9630-188A197673CF}" type="sibTrans" cxnId="{229BADED-4A63-4FF0-BF0F-80F012EC501A}">
      <dgm:prSet/>
      <dgm:spPr/>
      <dgm:t>
        <a:bodyPr/>
        <a:lstStyle/>
        <a:p>
          <a:endParaRPr lang="en-US"/>
        </a:p>
      </dgm:t>
    </dgm:pt>
    <dgm:pt modelId="{27608FE8-D1C0-495D-8EFA-CB8E5F02A2AC}">
      <dgm:prSet phldrT="[Text]"/>
      <dgm:spPr>
        <a:solidFill>
          <a:srgbClr val="FFF0C5"/>
        </a:solidFill>
        <a:ln>
          <a:solidFill>
            <a:srgbClr val="FFE8A7"/>
          </a:solidFill>
        </a:ln>
      </dgm:spPr>
      <dgm:t>
        <a:bodyPr/>
        <a:lstStyle/>
        <a:p>
          <a:endParaRPr lang="en-US" sz="700" dirty="0"/>
        </a:p>
      </dgm:t>
    </dgm:pt>
    <dgm:pt modelId="{F8A5B94E-5104-411E-A2A2-CD81347129CF}" type="parTrans" cxnId="{A42A28B1-D542-4CD6-B9C0-BB20DAA1F46F}">
      <dgm:prSet/>
      <dgm:spPr/>
      <dgm:t>
        <a:bodyPr/>
        <a:lstStyle/>
        <a:p>
          <a:endParaRPr lang="en-US"/>
        </a:p>
      </dgm:t>
    </dgm:pt>
    <dgm:pt modelId="{92F49F51-7245-42D0-8D45-4B60F9AEBE94}" type="sibTrans" cxnId="{A42A28B1-D542-4CD6-B9C0-BB20DAA1F46F}">
      <dgm:prSet/>
      <dgm:spPr/>
      <dgm:t>
        <a:bodyPr/>
        <a:lstStyle/>
        <a:p>
          <a:endParaRPr lang="en-US"/>
        </a:p>
      </dgm:t>
    </dgm:pt>
    <dgm:pt modelId="{CF9BB4AF-183B-482F-BDFD-E05ED91CAD45}">
      <dgm:prSet phldrT="[Text]" custT="1"/>
      <dgm:spPr>
        <a:solidFill>
          <a:srgbClr val="FFF0C5"/>
        </a:solidFill>
        <a:ln>
          <a:solidFill>
            <a:srgbClr val="FFE8A7"/>
          </a:solidFill>
        </a:ln>
      </dgm:spPr>
      <dgm:t>
        <a:bodyPr/>
        <a:lstStyle/>
        <a:p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งบประมาณคงเหลือ</a:t>
          </a:r>
          <a:r>
            <a: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</a:t>
          </a:r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196,964,415.24</a:t>
          </a:r>
          <a:r>
            <a: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</a:t>
          </a:r>
          <a:endParaRPr lang="en-US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851922E-9E18-4C1C-801A-96E1BF5D31C1}" type="parTrans" cxnId="{D4B5C405-1527-4249-99C5-EDBDBC42A162}">
      <dgm:prSet/>
      <dgm:spPr/>
      <dgm:t>
        <a:bodyPr/>
        <a:lstStyle/>
        <a:p>
          <a:endParaRPr lang="en-US"/>
        </a:p>
      </dgm:t>
    </dgm:pt>
    <dgm:pt modelId="{ACE05217-1837-4181-B77F-41D18557A0A2}" type="sibTrans" cxnId="{D4B5C405-1527-4249-99C5-EDBDBC42A162}">
      <dgm:prSet/>
      <dgm:spPr/>
      <dgm:t>
        <a:bodyPr/>
        <a:lstStyle/>
        <a:p>
          <a:endParaRPr lang="en-US"/>
        </a:p>
      </dgm:t>
    </dgm:pt>
    <dgm:pt modelId="{CAFF2276-AE92-483E-B2CB-A07C3F539D08}">
      <dgm:prSet phldrT="[Text]" custT="1"/>
      <dgm:spPr>
        <a:solidFill>
          <a:srgbClr val="FFF3CD"/>
        </a:solidFill>
        <a:ln>
          <a:solidFill>
            <a:srgbClr val="FFE697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 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เบิกแทน                 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340,704,320.44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  (49.46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%)</a:t>
          </a:r>
        </a:p>
      </dgm:t>
    </dgm:pt>
    <dgm:pt modelId="{71C69BC8-09C9-4F03-B77C-9BC47C784148}" type="parTrans" cxnId="{A25D048F-A52F-445A-97F5-C619CFC7DB15}">
      <dgm:prSet/>
      <dgm:spPr/>
      <dgm:t>
        <a:bodyPr/>
        <a:lstStyle/>
        <a:p>
          <a:endParaRPr lang="en-US"/>
        </a:p>
      </dgm:t>
    </dgm:pt>
    <dgm:pt modelId="{005F134E-5135-441D-AC34-CBB49BE13693}" type="sibTrans" cxnId="{A25D048F-A52F-445A-97F5-C619CFC7DB15}">
      <dgm:prSet/>
      <dgm:spPr/>
      <dgm:t>
        <a:bodyPr/>
        <a:lstStyle/>
        <a:p>
          <a:endParaRPr lang="en-US"/>
        </a:p>
      </dgm:t>
    </dgm:pt>
    <dgm:pt modelId="{E2A9BB2D-C820-4279-9327-F9E4CE695586}">
      <dgm:prSet/>
      <dgm:spPr>
        <a:solidFill>
          <a:srgbClr val="EB7C30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dirty="0"/>
            <a:t>3</a:t>
          </a:r>
        </a:p>
      </dgm:t>
    </dgm:pt>
    <dgm:pt modelId="{DA6259AB-7A67-42AF-A89A-239542D42C25}" type="parTrans" cxnId="{A042F356-0C57-4C57-8787-A4082C49983A}">
      <dgm:prSet/>
      <dgm:spPr/>
      <dgm:t>
        <a:bodyPr/>
        <a:lstStyle/>
        <a:p>
          <a:endParaRPr lang="en-US"/>
        </a:p>
      </dgm:t>
    </dgm:pt>
    <dgm:pt modelId="{6D57A754-FC48-4964-8788-9D42371398D1}" type="sibTrans" cxnId="{A042F356-0C57-4C57-8787-A4082C49983A}">
      <dgm:prSet/>
      <dgm:spPr/>
      <dgm:t>
        <a:bodyPr/>
        <a:lstStyle/>
        <a:p>
          <a:endParaRPr lang="en-US"/>
        </a:p>
      </dgm:t>
    </dgm:pt>
    <dgm:pt modelId="{AD084B07-5331-47FE-836C-FDBA67BDA33D}">
      <dgm:prSet custT="1"/>
      <dgm:spPr>
        <a:solidFill>
          <a:srgbClr val="FCEBE0"/>
        </a:solidFill>
        <a:ln>
          <a:solidFill>
            <a:srgbClr val="F8CFB6"/>
          </a:solidFill>
        </a:ln>
      </dgm:spPr>
      <dgm:t>
        <a:bodyPr/>
        <a:lstStyle/>
        <a:p>
          <a:r>
            <a:rPr lang="th-TH" sz="22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ผูกพันตามใบสั่งซื้อ/สัญญา</a:t>
          </a:r>
          <a:r>
            <a:rPr lang="en-US" sz="2200" b="1" dirty="0">
              <a:latin typeface="TH SarabunPSK" panose="020B0500040200020003" pitchFamily="34" charset="-34"/>
              <a:cs typeface="TH SarabunPSK" panose="020B0500040200020003" pitchFamily="34" charset="-34"/>
            </a:rPr>
            <a:t>  7</a:t>
          </a:r>
          <a:r>
            <a:rPr lang="th-TH" sz="2200" b="1" dirty="0">
              <a:latin typeface="TH SarabunPSK" panose="020B0500040200020003" pitchFamily="34" charset="-34"/>
              <a:cs typeface="TH SarabunPSK" panose="020B0500040200020003" pitchFamily="34" charset="-34"/>
            </a:rPr>
            <a:t>,570,920.63</a:t>
          </a:r>
          <a:r>
            <a:rPr lang="en-US" sz="2200" b="1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2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บาท</a:t>
          </a:r>
          <a:r>
            <a:rPr lang="en-US" sz="2200" b="1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200" b="1" dirty="0">
              <a:latin typeface="TH SarabunPSK" panose="020B0500040200020003" pitchFamily="34" charset="-34"/>
              <a:cs typeface="TH SarabunPSK" panose="020B0500040200020003" pitchFamily="34" charset="-34"/>
            </a:rPr>
            <a:t>(1.10</a:t>
          </a:r>
          <a:r>
            <a:rPr lang="en-US" sz="2200" b="1" dirty="0">
              <a:latin typeface="TH SarabunPSK" panose="020B0500040200020003" pitchFamily="34" charset="-34"/>
              <a:cs typeface="TH SarabunPSK" panose="020B0500040200020003" pitchFamily="34" charset="-34"/>
            </a:rPr>
            <a:t>%)</a:t>
          </a:r>
        </a:p>
      </dgm:t>
    </dgm:pt>
    <dgm:pt modelId="{4C7A869F-AEB6-49C3-880B-D7CF7341C2D1}" type="parTrans" cxnId="{C80C9F9D-A36F-48F4-92ED-171C7766AA3B}">
      <dgm:prSet/>
      <dgm:spPr/>
      <dgm:t>
        <a:bodyPr/>
        <a:lstStyle/>
        <a:p>
          <a:endParaRPr lang="en-US"/>
        </a:p>
      </dgm:t>
    </dgm:pt>
    <dgm:pt modelId="{07E536BA-A822-4238-8785-ED581D6D463E}" type="sibTrans" cxnId="{C80C9F9D-A36F-48F4-92ED-171C7766AA3B}">
      <dgm:prSet/>
      <dgm:spPr/>
      <dgm:t>
        <a:bodyPr/>
        <a:lstStyle/>
        <a:p>
          <a:endParaRPr lang="en-US"/>
        </a:p>
      </dgm:t>
    </dgm:pt>
    <dgm:pt modelId="{233930DC-6A9D-47B5-8953-BEB9E3ACC284}">
      <dgm:prSet phldrT="[Text]" custT="1"/>
      <dgm:spPr>
        <a:solidFill>
          <a:srgbClr val="FFF3CD"/>
        </a:solidFill>
        <a:ln>
          <a:solidFill>
            <a:srgbClr val="FFE697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 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ส่วนกลาง 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+ 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ศพส. 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  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151,207,364.32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  (2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.95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%)</a:t>
          </a:r>
        </a:p>
      </dgm:t>
    </dgm:pt>
    <dgm:pt modelId="{93A4FF64-B8B7-47F3-9A62-70678895B374}" type="sibTrans" cxnId="{8FC1F0E1-426B-42DA-8C12-5C647AA4E9FE}">
      <dgm:prSet/>
      <dgm:spPr/>
      <dgm:t>
        <a:bodyPr/>
        <a:lstStyle/>
        <a:p>
          <a:endParaRPr lang="en-US"/>
        </a:p>
      </dgm:t>
    </dgm:pt>
    <dgm:pt modelId="{A00DDFD7-97C2-4D12-821A-10AEA87E31D1}" type="parTrans" cxnId="{8FC1F0E1-426B-42DA-8C12-5C647AA4E9FE}">
      <dgm:prSet/>
      <dgm:spPr/>
      <dgm:t>
        <a:bodyPr/>
        <a:lstStyle/>
        <a:p>
          <a:endParaRPr lang="en-US"/>
        </a:p>
      </dgm:t>
    </dgm:pt>
    <dgm:pt modelId="{ABD857C5-C2BD-4A4B-9F0D-F8D9F984D73B}" type="pres">
      <dgm:prSet presAssocID="{8B2DB543-8DBE-4DF6-B01F-AF7397DCF5A1}" presName="linearFlow" presStyleCnt="0">
        <dgm:presLayoutVars>
          <dgm:dir/>
          <dgm:animLvl val="lvl"/>
          <dgm:resizeHandles val="exact"/>
        </dgm:presLayoutVars>
      </dgm:prSet>
      <dgm:spPr/>
    </dgm:pt>
    <dgm:pt modelId="{796E4170-E65E-4782-8A27-A5C92209480A}" type="pres">
      <dgm:prSet presAssocID="{CBB09A43-FA43-4B80-9A06-25F34D965688}" presName="composite" presStyleCnt="0"/>
      <dgm:spPr/>
    </dgm:pt>
    <dgm:pt modelId="{BB35AF43-C9AF-41C0-815C-3E2B8D5169A0}" type="pres">
      <dgm:prSet presAssocID="{CBB09A43-FA43-4B80-9A06-25F34D965688}" presName="parentText" presStyleLbl="alignNode1" presStyleIdx="0" presStyleCnt="4" custLinFactNeighborY="0">
        <dgm:presLayoutVars>
          <dgm:chMax val="1"/>
          <dgm:bulletEnabled val="1"/>
        </dgm:presLayoutVars>
      </dgm:prSet>
      <dgm:spPr/>
    </dgm:pt>
    <dgm:pt modelId="{C0D2F2EC-653B-43C4-A64B-FC8ABA9E7A30}" type="pres">
      <dgm:prSet presAssocID="{CBB09A43-FA43-4B80-9A06-25F34D965688}" presName="descendantText" presStyleLbl="alignAcc1" presStyleIdx="0" presStyleCnt="4" custScaleY="132678">
        <dgm:presLayoutVars>
          <dgm:bulletEnabled val="1"/>
        </dgm:presLayoutVars>
      </dgm:prSet>
      <dgm:spPr/>
    </dgm:pt>
    <dgm:pt modelId="{E3D5D054-310C-48D3-A658-A520A9EEC9EE}" type="pres">
      <dgm:prSet presAssocID="{530CB6B1-9BD2-4A01-81A2-C4E6C00147A2}" presName="sp" presStyleCnt="0"/>
      <dgm:spPr/>
    </dgm:pt>
    <dgm:pt modelId="{138560F1-C5AC-4541-8B10-EF71AC508A95}" type="pres">
      <dgm:prSet presAssocID="{E7C8A315-1311-490E-AA2C-7CDF068061E3}" presName="composite" presStyleCnt="0"/>
      <dgm:spPr/>
    </dgm:pt>
    <dgm:pt modelId="{83B460AF-1C25-4126-AF46-7336F87FB450}" type="pres">
      <dgm:prSet presAssocID="{E7C8A315-1311-490E-AA2C-7CDF068061E3}" presName="parentText" presStyleLbl="alignNode1" presStyleIdx="1" presStyleCnt="4" custScaleY="139656">
        <dgm:presLayoutVars>
          <dgm:chMax val="1"/>
          <dgm:bulletEnabled val="1"/>
        </dgm:presLayoutVars>
      </dgm:prSet>
      <dgm:spPr/>
    </dgm:pt>
    <dgm:pt modelId="{04AD5823-289F-456C-9120-AFBA7D5B65BA}" type="pres">
      <dgm:prSet presAssocID="{E7C8A315-1311-490E-AA2C-7CDF068061E3}" presName="descendantText" presStyleLbl="alignAcc1" presStyleIdx="1" presStyleCnt="4" custScaleY="200649" custLinFactNeighborY="143">
        <dgm:presLayoutVars>
          <dgm:bulletEnabled val="1"/>
        </dgm:presLayoutVars>
      </dgm:prSet>
      <dgm:spPr/>
    </dgm:pt>
    <dgm:pt modelId="{7CD45BB2-8047-4245-B398-23180ED9607C}" type="pres">
      <dgm:prSet presAssocID="{1DCCA460-1B21-46B1-8370-CA083BE9765C}" presName="sp" presStyleCnt="0"/>
      <dgm:spPr/>
    </dgm:pt>
    <dgm:pt modelId="{6C2B83D7-24AB-4AA5-8F84-411177585EAB}" type="pres">
      <dgm:prSet presAssocID="{E2A9BB2D-C820-4279-9327-F9E4CE695586}" presName="composite" presStyleCnt="0"/>
      <dgm:spPr/>
    </dgm:pt>
    <dgm:pt modelId="{3E74F2C3-A7BC-451A-A7F3-6F966CFF8B6A}" type="pres">
      <dgm:prSet presAssocID="{E2A9BB2D-C820-4279-9327-F9E4CE69558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CA5912AD-41A0-47F9-831B-B0139C370E9B}" type="pres">
      <dgm:prSet presAssocID="{E2A9BB2D-C820-4279-9327-F9E4CE695586}" presName="descendantText" presStyleLbl="alignAcc1" presStyleIdx="2" presStyleCnt="4" custScaleY="91680" custLinFactNeighborX="1976" custLinFactNeighborY="43722">
        <dgm:presLayoutVars>
          <dgm:bulletEnabled val="1"/>
        </dgm:presLayoutVars>
      </dgm:prSet>
      <dgm:spPr/>
    </dgm:pt>
    <dgm:pt modelId="{21F4ACB5-ACD0-493C-9101-453503C2DBBA}" type="pres">
      <dgm:prSet presAssocID="{6D57A754-FC48-4964-8788-9D42371398D1}" presName="sp" presStyleCnt="0"/>
      <dgm:spPr/>
    </dgm:pt>
    <dgm:pt modelId="{5B8B6562-786C-4132-B084-974F07EB45F0}" type="pres">
      <dgm:prSet presAssocID="{D8F6929E-F5D8-4E83-879D-FB73CFE1C441}" presName="composite" presStyleCnt="0"/>
      <dgm:spPr/>
    </dgm:pt>
    <dgm:pt modelId="{7D7C0450-0EB5-4A36-9FFC-962C4B94A821}" type="pres">
      <dgm:prSet presAssocID="{D8F6929E-F5D8-4E83-879D-FB73CFE1C441}" presName="parentText" presStyleLbl="alignNode1" presStyleIdx="3" presStyleCnt="4" custLinFactNeighborY="0">
        <dgm:presLayoutVars>
          <dgm:chMax val="1"/>
          <dgm:bulletEnabled val="1"/>
        </dgm:presLayoutVars>
      </dgm:prSet>
      <dgm:spPr/>
    </dgm:pt>
    <dgm:pt modelId="{892978FB-F803-488C-86FC-573893F7022C}" type="pres">
      <dgm:prSet presAssocID="{D8F6929E-F5D8-4E83-879D-FB73CFE1C441}" presName="descendantText" presStyleLbl="alignAcc1" presStyleIdx="3" presStyleCnt="4" custScaleY="95293" custLinFactNeighborX="-238" custLinFactNeighborY="38225">
        <dgm:presLayoutVars>
          <dgm:bulletEnabled val="1"/>
        </dgm:presLayoutVars>
      </dgm:prSet>
      <dgm:spPr/>
    </dgm:pt>
  </dgm:ptLst>
  <dgm:cxnLst>
    <dgm:cxn modelId="{BB438E00-58FF-455D-90C0-467BFAD64B7C}" type="presOf" srcId="{CF9BB4AF-183B-482F-BDFD-E05ED91CAD45}" destId="{892978FB-F803-488C-86FC-573893F7022C}" srcOrd="0" destOrd="1" presId="urn:microsoft.com/office/officeart/2005/8/layout/chevron2"/>
    <dgm:cxn modelId="{D4B5C405-1527-4249-99C5-EDBDBC42A162}" srcId="{D8F6929E-F5D8-4E83-879D-FB73CFE1C441}" destId="{CF9BB4AF-183B-482F-BDFD-E05ED91CAD45}" srcOrd="1" destOrd="0" parTransId="{0851922E-9E18-4C1C-801A-96E1BF5D31C1}" sibTransId="{ACE05217-1837-4181-B77F-41D18557A0A2}"/>
    <dgm:cxn modelId="{863E3523-6BB3-4F88-B5DE-BA8EF3F936F1}" srcId="{8B2DB543-8DBE-4DF6-B01F-AF7397DCF5A1}" destId="{E7C8A315-1311-490E-AA2C-7CDF068061E3}" srcOrd="1" destOrd="0" parTransId="{3D00F488-7DBA-453A-BACC-0158BA16ABB1}" sibTransId="{1DCCA460-1B21-46B1-8370-CA083BE9765C}"/>
    <dgm:cxn modelId="{D072AC2B-FDAB-46E7-AD69-A5605C29AF53}" type="presOf" srcId="{E2A9BB2D-C820-4279-9327-F9E4CE695586}" destId="{3E74F2C3-A7BC-451A-A7F3-6F966CFF8B6A}" srcOrd="0" destOrd="0" presId="urn:microsoft.com/office/officeart/2005/8/layout/chevron2"/>
    <dgm:cxn modelId="{F9D2412D-2FD0-4741-865B-55E592E9ABB2}" type="presOf" srcId="{CAFF2276-AE92-483E-B2CB-A07C3F539D08}" destId="{04AD5823-289F-456C-9120-AFBA7D5B65BA}" srcOrd="0" destOrd="2" presId="urn:microsoft.com/office/officeart/2005/8/layout/chevron2"/>
    <dgm:cxn modelId="{FDA6533C-6818-4F1F-A8E7-EBF81F3ED530}" type="presOf" srcId="{8762BA59-7EF7-4243-80E8-6499B8FB1A13}" destId="{C0D2F2EC-653B-43C4-A64B-FC8ABA9E7A30}" srcOrd="0" destOrd="0" presId="urn:microsoft.com/office/officeart/2005/8/layout/chevron2"/>
    <dgm:cxn modelId="{AAAC6D5E-615A-4B86-975D-F21E14A23D6D}" srcId="{E7C8A315-1311-490E-AA2C-7CDF068061E3}" destId="{ECABF552-EE98-4714-8498-2DCAB9770CC6}" srcOrd="0" destOrd="0" parTransId="{279E4A1E-7035-4976-8D38-E1E6D04A2AEC}" sibTransId="{88FB2300-FED9-4518-BFD5-C083E3392F16}"/>
    <dgm:cxn modelId="{A042F356-0C57-4C57-8787-A4082C49983A}" srcId="{8B2DB543-8DBE-4DF6-B01F-AF7397DCF5A1}" destId="{E2A9BB2D-C820-4279-9327-F9E4CE695586}" srcOrd="2" destOrd="0" parTransId="{DA6259AB-7A67-42AF-A89A-239542D42C25}" sibTransId="{6D57A754-FC48-4964-8788-9D42371398D1}"/>
    <dgm:cxn modelId="{FE5AD159-CE22-4A36-8135-24909798065C}" type="presOf" srcId="{27608FE8-D1C0-495D-8EFA-CB8E5F02A2AC}" destId="{892978FB-F803-488C-86FC-573893F7022C}" srcOrd="0" destOrd="0" presId="urn:microsoft.com/office/officeart/2005/8/layout/chevron2"/>
    <dgm:cxn modelId="{2816848A-B218-40A6-A17C-7ADB628BD9FE}" type="presOf" srcId="{AD084B07-5331-47FE-836C-FDBA67BDA33D}" destId="{CA5912AD-41A0-47F9-831B-B0139C370E9B}" srcOrd="0" destOrd="0" presId="urn:microsoft.com/office/officeart/2005/8/layout/chevron2"/>
    <dgm:cxn modelId="{882A378C-8FB3-48A2-8742-0B7830D795FE}" srcId="{CBB09A43-FA43-4B80-9A06-25F34D965688}" destId="{8762BA59-7EF7-4243-80E8-6499B8FB1A13}" srcOrd="0" destOrd="0" parTransId="{E64A21BC-8212-41AB-B503-15D3B33944EE}" sibTransId="{07E4909C-96F4-4E93-A337-D3F9AA177632}"/>
    <dgm:cxn modelId="{47A4708E-415A-45EC-9175-C03F0CD4BBC8}" type="presOf" srcId="{8B2DB543-8DBE-4DF6-B01F-AF7397DCF5A1}" destId="{ABD857C5-C2BD-4A4B-9F0D-F8D9F984D73B}" srcOrd="0" destOrd="0" presId="urn:microsoft.com/office/officeart/2005/8/layout/chevron2"/>
    <dgm:cxn modelId="{A25D048F-A52F-445A-97F5-C619CFC7DB15}" srcId="{E7C8A315-1311-490E-AA2C-7CDF068061E3}" destId="{CAFF2276-AE92-483E-B2CB-A07C3F539D08}" srcOrd="2" destOrd="0" parTransId="{71C69BC8-09C9-4F03-B77C-9BC47C784148}" sibTransId="{005F134E-5135-441D-AC34-CBB49BE13693}"/>
    <dgm:cxn modelId="{449FB496-2B6C-4A2C-ABD7-9F10CC0C1B72}" type="presOf" srcId="{D8F6929E-F5D8-4E83-879D-FB73CFE1C441}" destId="{7D7C0450-0EB5-4A36-9FFC-962C4B94A821}" srcOrd="0" destOrd="0" presId="urn:microsoft.com/office/officeart/2005/8/layout/chevron2"/>
    <dgm:cxn modelId="{C80C9F9D-A36F-48F4-92ED-171C7766AA3B}" srcId="{E2A9BB2D-C820-4279-9327-F9E4CE695586}" destId="{AD084B07-5331-47FE-836C-FDBA67BDA33D}" srcOrd="0" destOrd="0" parTransId="{4C7A869F-AEB6-49C3-880B-D7CF7341C2D1}" sibTransId="{07E536BA-A822-4238-8785-ED581D6D463E}"/>
    <dgm:cxn modelId="{A42A28B1-D542-4CD6-B9C0-BB20DAA1F46F}" srcId="{D8F6929E-F5D8-4E83-879D-FB73CFE1C441}" destId="{27608FE8-D1C0-495D-8EFA-CB8E5F02A2AC}" srcOrd="0" destOrd="0" parTransId="{F8A5B94E-5104-411E-A2A2-CD81347129CF}" sibTransId="{92F49F51-7245-42D0-8D45-4B60F9AEBE94}"/>
    <dgm:cxn modelId="{7AE364B8-B311-43B1-97B2-6979D37F4905}" type="presOf" srcId="{233930DC-6A9D-47B5-8953-BEB9E3ACC284}" destId="{04AD5823-289F-456C-9120-AFBA7D5B65BA}" srcOrd="0" destOrd="1" presId="urn:microsoft.com/office/officeart/2005/8/layout/chevron2"/>
    <dgm:cxn modelId="{8FC1F0E1-426B-42DA-8C12-5C647AA4E9FE}" srcId="{E7C8A315-1311-490E-AA2C-7CDF068061E3}" destId="{233930DC-6A9D-47B5-8953-BEB9E3ACC284}" srcOrd="1" destOrd="0" parTransId="{A00DDFD7-97C2-4D12-821A-10AEA87E31D1}" sibTransId="{93A4FF64-B8B7-47F3-9A62-70678895B374}"/>
    <dgm:cxn modelId="{801E86ED-CAD9-4865-8F98-F746586F5172}" srcId="{8B2DB543-8DBE-4DF6-B01F-AF7397DCF5A1}" destId="{CBB09A43-FA43-4B80-9A06-25F34D965688}" srcOrd="0" destOrd="0" parTransId="{7CA4FEF5-4697-4121-890E-3F3804479B35}" sibTransId="{530CB6B1-9BD2-4A01-81A2-C4E6C00147A2}"/>
    <dgm:cxn modelId="{229BADED-4A63-4FF0-BF0F-80F012EC501A}" srcId="{8B2DB543-8DBE-4DF6-B01F-AF7397DCF5A1}" destId="{D8F6929E-F5D8-4E83-879D-FB73CFE1C441}" srcOrd="3" destOrd="0" parTransId="{4275BEDA-2CE4-4ED3-8161-7AA2A03C2F8A}" sibTransId="{F529DE13-DEFA-46C3-9630-188A197673CF}"/>
    <dgm:cxn modelId="{9FAE6EF0-8DFB-4C7D-8B23-5E433AB87394}" type="presOf" srcId="{ECABF552-EE98-4714-8498-2DCAB9770CC6}" destId="{04AD5823-289F-456C-9120-AFBA7D5B65BA}" srcOrd="0" destOrd="0" presId="urn:microsoft.com/office/officeart/2005/8/layout/chevron2"/>
    <dgm:cxn modelId="{282C53F5-0A11-450A-8C2B-B45858A8473C}" type="presOf" srcId="{E7C8A315-1311-490E-AA2C-7CDF068061E3}" destId="{83B460AF-1C25-4126-AF46-7336F87FB450}" srcOrd="0" destOrd="0" presId="urn:microsoft.com/office/officeart/2005/8/layout/chevron2"/>
    <dgm:cxn modelId="{943CC7FD-7030-4FF4-B62E-FC8FB30FD123}" type="presOf" srcId="{CBB09A43-FA43-4B80-9A06-25F34D965688}" destId="{BB35AF43-C9AF-41C0-815C-3E2B8D5169A0}" srcOrd="0" destOrd="0" presId="urn:microsoft.com/office/officeart/2005/8/layout/chevron2"/>
    <dgm:cxn modelId="{9C89DDFE-7F7D-4475-91E2-94831438E33A}" type="presParOf" srcId="{ABD857C5-C2BD-4A4B-9F0D-F8D9F984D73B}" destId="{796E4170-E65E-4782-8A27-A5C92209480A}" srcOrd="0" destOrd="0" presId="urn:microsoft.com/office/officeart/2005/8/layout/chevron2"/>
    <dgm:cxn modelId="{C75E40C0-0711-4491-AF02-1E891D49A895}" type="presParOf" srcId="{796E4170-E65E-4782-8A27-A5C92209480A}" destId="{BB35AF43-C9AF-41C0-815C-3E2B8D5169A0}" srcOrd="0" destOrd="0" presId="urn:microsoft.com/office/officeart/2005/8/layout/chevron2"/>
    <dgm:cxn modelId="{B4EF4C7F-F882-4F0E-8EDC-998281665FEF}" type="presParOf" srcId="{796E4170-E65E-4782-8A27-A5C92209480A}" destId="{C0D2F2EC-653B-43C4-A64B-FC8ABA9E7A30}" srcOrd="1" destOrd="0" presId="urn:microsoft.com/office/officeart/2005/8/layout/chevron2"/>
    <dgm:cxn modelId="{C51D8D2E-02F6-469B-9064-B342F3E7314A}" type="presParOf" srcId="{ABD857C5-C2BD-4A4B-9F0D-F8D9F984D73B}" destId="{E3D5D054-310C-48D3-A658-A520A9EEC9EE}" srcOrd="1" destOrd="0" presId="urn:microsoft.com/office/officeart/2005/8/layout/chevron2"/>
    <dgm:cxn modelId="{6996D39F-4BA4-45F5-ADC8-CC45180CE209}" type="presParOf" srcId="{ABD857C5-C2BD-4A4B-9F0D-F8D9F984D73B}" destId="{138560F1-C5AC-4541-8B10-EF71AC508A95}" srcOrd="2" destOrd="0" presId="urn:microsoft.com/office/officeart/2005/8/layout/chevron2"/>
    <dgm:cxn modelId="{5808A6E9-9A0C-4F1C-881E-66A7C8047046}" type="presParOf" srcId="{138560F1-C5AC-4541-8B10-EF71AC508A95}" destId="{83B460AF-1C25-4126-AF46-7336F87FB450}" srcOrd="0" destOrd="0" presId="urn:microsoft.com/office/officeart/2005/8/layout/chevron2"/>
    <dgm:cxn modelId="{1265615A-1C6B-40BF-900E-F349B8C64737}" type="presParOf" srcId="{138560F1-C5AC-4541-8B10-EF71AC508A95}" destId="{04AD5823-289F-456C-9120-AFBA7D5B65BA}" srcOrd="1" destOrd="0" presId="urn:microsoft.com/office/officeart/2005/8/layout/chevron2"/>
    <dgm:cxn modelId="{82368525-C3E1-4010-99AF-468EBBB1850D}" type="presParOf" srcId="{ABD857C5-C2BD-4A4B-9F0D-F8D9F984D73B}" destId="{7CD45BB2-8047-4245-B398-23180ED9607C}" srcOrd="3" destOrd="0" presId="urn:microsoft.com/office/officeart/2005/8/layout/chevron2"/>
    <dgm:cxn modelId="{4694ABBB-AF73-463A-9817-CDCF0341FFA7}" type="presParOf" srcId="{ABD857C5-C2BD-4A4B-9F0D-F8D9F984D73B}" destId="{6C2B83D7-24AB-4AA5-8F84-411177585EAB}" srcOrd="4" destOrd="0" presId="urn:microsoft.com/office/officeart/2005/8/layout/chevron2"/>
    <dgm:cxn modelId="{AF0BF266-F1C3-4F8E-BB77-71CA341E3F3E}" type="presParOf" srcId="{6C2B83D7-24AB-4AA5-8F84-411177585EAB}" destId="{3E74F2C3-A7BC-451A-A7F3-6F966CFF8B6A}" srcOrd="0" destOrd="0" presId="urn:microsoft.com/office/officeart/2005/8/layout/chevron2"/>
    <dgm:cxn modelId="{350FB2FC-5F09-4CD3-BF5A-A0A0918AE165}" type="presParOf" srcId="{6C2B83D7-24AB-4AA5-8F84-411177585EAB}" destId="{CA5912AD-41A0-47F9-831B-B0139C370E9B}" srcOrd="1" destOrd="0" presId="urn:microsoft.com/office/officeart/2005/8/layout/chevron2"/>
    <dgm:cxn modelId="{D9898A48-755E-473B-97CC-F76473DFA2C2}" type="presParOf" srcId="{ABD857C5-C2BD-4A4B-9F0D-F8D9F984D73B}" destId="{21F4ACB5-ACD0-493C-9101-453503C2DBBA}" srcOrd="5" destOrd="0" presId="urn:microsoft.com/office/officeart/2005/8/layout/chevron2"/>
    <dgm:cxn modelId="{EFF051F3-EE99-4C4D-8348-BD7A66DFC5C8}" type="presParOf" srcId="{ABD857C5-C2BD-4A4B-9F0D-F8D9F984D73B}" destId="{5B8B6562-786C-4132-B084-974F07EB45F0}" srcOrd="6" destOrd="0" presId="urn:microsoft.com/office/officeart/2005/8/layout/chevron2"/>
    <dgm:cxn modelId="{0F7B28BF-EFB5-4398-9CFA-B9CDFB6C8976}" type="presParOf" srcId="{5B8B6562-786C-4132-B084-974F07EB45F0}" destId="{7D7C0450-0EB5-4A36-9FFC-962C4B94A821}" srcOrd="0" destOrd="0" presId="urn:microsoft.com/office/officeart/2005/8/layout/chevron2"/>
    <dgm:cxn modelId="{B0808C41-8170-4AF1-AB79-31266F6DBC8E}" type="presParOf" srcId="{5B8B6562-786C-4132-B084-974F07EB45F0}" destId="{892978FB-F803-488C-86FC-573893F702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5AF43-C9AF-41C0-815C-3E2B8D5169A0}">
      <dsp:nvSpPr>
        <dsp:cNvPr id="0" name=""/>
        <dsp:cNvSpPr/>
      </dsp:nvSpPr>
      <dsp:spPr>
        <a:xfrm rot="5400000">
          <a:off x="-182025" y="371347"/>
          <a:ext cx="1213506" cy="849454"/>
        </a:xfrm>
        <a:prstGeom prst="chevron">
          <a:avLst/>
        </a:prstGeom>
        <a:solidFill>
          <a:srgbClr val="F37020"/>
        </a:solidFill>
        <a:ln w="12700" cap="flat" cmpd="sng" algn="ctr">
          <a:solidFill>
            <a:srgbClr val="F370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</a:t>
          </a:r>
        </a:p>
      </dsp:txBody>
      <dsp:txXfrm rot="-5400000">
        <a:off x="1" y="614048"/>
        <a:ext cx="849454" cy="364052"/>
      </dsp:txXfrm>
    </dsp:sp>
    <dsp:sp modelId="{C0D2F2EC-653B-43C4-A64B-FC8ABA9E7A30}">
      <dsp:nvSpPr>
        <dsp:cNvPr id="0" name=""/>
        <dsp:cNvSpPr/>
      </dsp:nvSpPr>
      <dsp:spPr>
        <a:xfrm rot="5400000">
          <a:off x="2765146" y="-1855248"/>
          <a:ext cx="1046536" cy="4877919"/>
        </a:xfrm>
        <a:prstGeom prst="round2SameRect">
          <a:avLst/>
        </a:prstGeom>
        <a:solidFill>
          <a:srgbClr val="FDE8DB"/>
        </a:solidFill>
        <a:ln w="12700" cap="flat" cmpd="sng" algn="ctr">
          <a:solidFill>
            <a:srgbClr val="FCD9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งบประมาณที่ได้รับ 688,876,100</a:t>
          </a:r>
          <a:r>
            <a:rPr lang="en-US" sz="3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3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</a:t>
          </a:r>
          <a:endParaRPr lang="en-US" sz="3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849455" y="111531"/>
        <a:ext cx="4826831" cy="944360"/>
      </dsp:txXfrm>
    </dsp:sp>
    <dsp:sp modelId="{83B460AF-1C25-4126-AF46-7336F87FB450}">
      <dsp:nvSpPr>
        <dsp:cNvPr id="0" name=""/>
        <dsp:cNvSpPr/>
      </dsp:nvSpPr>
      <dsp:spPr>
        <a:xfrm rot="5400000">
          <a:off x="-422640" y="1860949"/>
          <a:ext cx="1694734" cy="849454"/>
        </a:xfrm>
        <a:prstGeom prst="chevron">
          <a:avLst/>
        </a:prstGeom>
        <a:solidFill>
          <a:srgbClr val="977200"/>
        </a:solidFill>
        <a:ln w="12700" cap="flat" cmpd="sng" algn="ctr">
          <a:solidFill>
            <a:srgbClr val="977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</a:t>
          </a:r>
        </a:p>
      </dsp:txBody>
      <dsp:txXfrm rot="-5400000">
        <a:off x="0" y="1863036"/>
        <a:ext cx="849454" cy="845280"/>
      </dsp:txXfrm>
    </dsp:sp>
    <dsp:sp modelId="{04AD5823-289F-456C-9120-AFBA7D5B65BA}">
      <dsp:nvSpPr>
        <dsp:cNvPr id="0" name=""/>
        <dsp:cNvSpPr/>
      </dsp:nvSpPr>
      <dsp:spPr>
        <a:xfrm rot="5400000">
          <a:off x="2497075" y="-364519"/>
          <a:ext cx="1582677" cy="4877919"/>
        </a:xfrm>
        <a:prstGeom prst="round2SameRect">
          <a:avLst/>
        </a:prstGeom>
        <a:solidFill>
          <a:srgbClr val="FFF3CD"/>
        </a:solidFill>
        <a:ln w="12700" cap="flat" cmpd="sng" algn="ctr">
          <a:solidFill>
            <a:srgbClr val="FFE6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5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เบิกจ่าย</a:t>
          </a:r>
          <a:r>
            <a:rPr lang="th-TH" sz="2500" b="1" u="none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สะสม </a:t>
          </a:r>
          <a:r>
            <a:rPr lang="en-US" sz="2500" b="1" u="none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</a:t>
          </a:r>
          <a:r>
            <a:rPr lang="th-TH" sz="2500" b="1" u="none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491,911,684.76</a:t>
          </a:r>
          <a:r>
            <a:rPr lang="en-US" sz="2500" b="1" u="none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5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 </a:t>
          </a:r>
          <a:r>
            <a:rPr lang="en-US" sz="25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(7</a:t>
          </a:r>
          <a:r>
            <a:rPr lang="th-TH" sz="25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</a:t>
          </a:r>
          <a:r>
            <a:rPr lang="en-US" sz="25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.4</a:t>
          </a:r>
          <a:r>
            <a:rPr lang="th-TH" sz="25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</a:t>
          </a:r>
          <a:r>
            <a:rPr lang="en-US" sz="25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%)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 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ส่วนกลาง 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+ 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ศพส. 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  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151,207,364.32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  (2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.95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%)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 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เบิกแทน                 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340,704,320.44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  (49.46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%)</a:t>
          </a:r>
        </a:p>
      </dsp:txBody>
      <dsp:txXfrm rot="-5400000">
        <a:off x="849454" y="1360362"/>
        <a:ext cx="4800659" cy="1428157"/>
      </dsp:txXfrm>
    </dsp:sp>
    <dsp:sp modelId="{3E74F2C3-A7BC-451A-A7F3-6F966CFF8B6A}">
      <dsp:nvSpPr>
        <dsp:cNvPr id="0" name=""/>
        <dsp:cNvSpPr/>
      </dsp:nvSpPr>
      <dsp:spPr>
        <a:xfrm rot="5400000">
          <a:off x="-182025" y="3194215"/>
          <a:ext cx="1213506" cy="849454"/>
        </a:xfrm>
        <a:prstGeom prst="chevron">
          <a:avLst/>
        </a:prstGeom>
        <a:solidFill>
          <a:srgbClr val="EB7C30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</a:t>
          </a:r>
        </a:p>
      </dsp:txBody>
      <dsp:txXfrm rot="-5400000">
        <a:off x="1" y="3436916"/>
        <a:ext cx="849454" cy="364052"/>
      </dsp:txXfrm>
    </dsp:sp>
    <dsp:sp modelId="{CA5912AD-41A0-47F9-831B-B0139C370E9B}">
      <dsp:nvSpPr>
        <dsp:cNvPr id="0" name=""/>
        <dsp:cNvSpPr/>
      </dsp:nvSpPr>
      <dsp:spPr>
        <a:xfrm rot="5400000">
          <a:off x="2926837" y="1312489"/>
          <a:ext cx="723152" cy="4877919"/>
        </a:xfrm>
        <a:prstGeom prst="round2SameRect">
          <a:avLst/>
        </a:prstGeom>
        <a:solidFill>
          <a:srgbClr val="FCEBE0"/>
        </a:solidFill>
        <a:ln w="12700" cap="flat" cmpd="sng" algn="ctr">
          <a:solidFill>
            <a:srgbClr val="F8CFB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ผูกพันตามใบสั่งซื้อ/สัญญา</a:t>
          </a:r>
          <a:r>
            <a:rPr lang="en-US" sz="2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 7</a:t>
          </a:r>
          <a:r>
            <a:rPr lang="th-TH" sz="2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,570,920.63</a:t>
          </a:r>
          <a:r>
            <a:rPr lang="en-US" sz="2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บาท</a:t>
          </a:r>
          <a:r>
            <a:rPr lang="en-US" sz="2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(1.10</a:t>
          </a:r>
          <a:r>
            <a:rPr lang="en-US" sz="2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%)</a:t>
          </a:r>
        </a:p>
      </dsp:txBody>
      <dsp:txXfrm rot="-5400000">
        <a:off x="849454" y="3425174"/>
        <a:ext cx="4842618" cy="652550"/>
      </dsp:txXfrm>
    </dsp:sp>
    <dsp:sp modelId="{7D7C0450-0EB5-4A36-9FFC-962C4B94A821}">
      <dsp:nvSpPr>
        <dsp:cNvPr id="0" name=""/>
        <dsp:cNvSpPr/>
      </dsp:nvSpPr>
      <dsp:spPr>
        <a:xfrm rot="5400000">
          <a:off x="-182025" y="4286867"/>
          <a:ext cx="1213506" cy="849454"/>
        </a:xfrm>
        <a:prstGeom prst="chevron">
          <a:avLst/>
        </a:prstGeom>
        <a:solidFill>
          <a:srgbClr val="FFBF00"/>
        </a:solidFill>
        <a:ln w="12700" cap="flat" cmpd="sng" algn="ctr">
          <a:solidFill>
            <a:srgbClr val="FFB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4</a:t>
          </a:r>
        </a:p>
      </dsp:txBody>
      <dsp:txXfrm rot="-5400000">
        <a:off x="1" y="4529568"/>
        <a:ext cx="849454" cy="364052"/>
      </dsp:txXfrm>
    </dsp:sp>
    <dsp:sp modelId="{892978FB-F803-488C-86FC-573893F7022C}">
      <dsp:nvSpPr>
        <dsp:cNvPr id="0" name=""/>
        <dsp:cNvSpPr/>
      </dsp:nvSpPr>
      <dsp:spPr>
        <a:xfrm rot="5400000">
          <a:off x="2900979" y="2361782"/>
          <a:ext cx="751651" cy="4877919"/>
        </a:xfrm>
        <a:prstGeom prst="round2SameRect">
          <a:avLst/>
        </a:prstGeom>
        <a:solidFill>
          <a:srgbClr val="FFF0C5"/>
        </a:solidFill>
        <a:ln w="12700" cap="flat" cmpd="sng" algn="ctr">
          <a:solidFill>
            <a:srgbClr val="FFE8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งบประมาณคงเหลือ</a:t>
          </a:r>
          <a:r>
            <a:rPr lang="en-US" sz="28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</a:t>
          </a:r>
          <a:r>
            <a:rPr lang="th-TH" sz="28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196,964,415.24</a:t>
          </a:r>
          <a:r>
            <a:rPr lang="en-US" sz="28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8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</a:t>
          </a:r>
          <a:endParaRPr lang="en-US" sz="2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837846" y="4461609"/>
        <a:ext cx="4841226" cy="678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0.05055</cdr:x>
      <cdr:y>0.03743</cdr:y>
    </cdr:from>
    <cdr:to>
      <cdr:x>0.96866</cdr:x>
      <cdr:y>0.14095</cdr:y>
    </cdr:to>
    <cdr:sp macro="" textlink="">
      <cdr:nvSpPr>
        <cdr:cNvPr id="2" name="สี่เหลี่ยมผืนผ้า 1">
          <a:extLst xmlns:a="http://schemas.openxmlformats.org/drawingml/2006/main">
            <a:ext uri="{FF2B5EF4-FFF2-40B4-BE49-F238E27FC236}">
              <a16:creationId xmlns:a16="http://schemas.microsoft.com/office/drawing/2014/main" id="{7C5F8097-B99D-4F1B-87C3-668BF61D1AA9}"/>
            </a:ext>
          </a:extLst>
        </cdr:cNvPr>
        <cdr:cNvSpPr/>
      </cdr:nvSpPr>
      <cdr:spPr>
        <a:xfrm xmlns:a="http://schemas.openxmlformats.org/drawingml/2006/main">
          <a:off x="604912" y="249674"/>
          <a:ext cx="10986962" cy="690518"/>
        </a:xfrm>
        <a:prstGeom xmlns:a="http://schemas.openxmlformats.org/drawingml/2006/main" prst="rect">
          <a:avLst/>
        </a:prstGeom>
        <a:solidFill xmlns:a="http://schemas.openxmlformats.org/drawingml/2006/main">
          <a:srgbClr val="EB71B1"/>
        </a:solidFill>
        <a:ln xmlns:a="http://schemas.openxmlformats.org/drawingml/2006/main">
          <a:solidFill>
            <a:srgbClr val="F1A3CD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h-TH" sz="3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ผลการเบิกจ่ายงบประมาณประจำปี พ.ศ. 2565 ของกรมกิจการผู้สูงอายุ (แยกตามประเภทงบรายจ่าย)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0.12431</cdr:x>
      <cdr:y>0.04809</cdr:y>
    </cdr:from>
    <cdr:to>
      <cdr:x>0.90412</cdr:x>
      <cdr:y>0.13768</cdr:y>
    </cdr:to>
    <cdr:sp macro="" textlink="">
      <cdr:nvSpPr>
        <cdr:cNvPr id="2" name="สี่เหลี่ยมผืนผ้า 1">
          <a:extLst xmlns:a="http://schemas.openxmlformats.org/drawingml/2006/main">
            <a:ext uri="{FF2B5EF4-FFF2-40B4-BE49-F238E27FC236}">
              <a16:creationId xmlns:a16="http://schemas.microsoft.com/office/drawing/2014/main" id="{DE3222F3-F587-460A-94D5-14E6AE1D0817}"/>
            </a:ext>
          </a:extLst>
        </cdr:cNvPr>
        <cdr:cNvSpPr/>
      </cdr:nvSpPr>
      <cdr:spPr>
        <a:xfrm xmlns:a="http://schemas.openxmlformats.org/drawingml/2006/main">
          <a:off x="1651234" y="355665"/>
          <a:ext cx="10358391" cy="662609"/>
        </a:xfrm>
        <a:prstGeom xmlns:a="http://schemas.openxmlformats.org/drawingml/2006/main" prst="rect">
          <a:avLst/>
        </a:prstGeom>
        <a:solidFill xmlns:a="http://schemas.openxmlformats.org/drawingml/2006/main">
          <a:srgbClr val="E966AC"/>
        </a:solidFill>
        <a:ln xmlns:a="http://schemas.openxmlformats.org/drawingml/2006/main">
          <a:solidFill>
            <a:srgbClr val="F1A3CD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ผลการเบิกจ่ายงบประมาณประจำปี พ.ศ. 2565 ของกรมกิจการผู้สูงอายุ (แยกตามประเภทงบรายจ่าย)</a:t>
          </a:r>
        </a:p>
      </cdr:txBody>
    </cdr:sp>
  </cdr:relSizeAnchor>
  <cdr:relSizeAnchor xmlns:cdr="http://schemas.openxmlformats.org/drawingml/2006/chartDrawing">
    <cdr:from>
      <cdr:x>0.87046</cdr:x>
      <cdr:y>0.93828</cdr:y>
    </cdr:from>
    <cdr:to>
      <cdr:x>0.98218</cdr:x>
      <cdr:y>0.9736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E51DF253-41C8-47CB-A516-AA4FCED6BF72}"/>
            </a:ext>
          </a:extLst>
        </cdr:cNvPr>
        <cdr:cNvSpPr/>
      </cdr:nvSpPr>
      <cdr:spPr>
        <a:xfrm xmlns:a="http://schemas.openxmlformats.org/drawingml/2006/main">
          <a:off x="11562484" y="6939374"/>
          <a:ext cx="1484043" cy="261258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bg1"/>
            </a:gs>
            <a:gs pos="100000">
              <a:srgbClr val="F1A3CD"/>
            </a:gs>
          </a:gsLst>
          <a:lin ang="0" scaled="1"/>
          <a:tileRect/>
        </a:gra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dirty="0">
              <a:solidFill>
                <a:schemeClr val="tx1"/>
              </a:solidFill>
            </a:rPr>
            <a:t>ข้อมูล ณ  27 พ..ค. 65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0.10545</cdr:x>
      <cdr:y>0.05482</cdr:y>
    </cdr:from>
    <cdr:to>
      <cdr:x>0.90166</cdr:x>
      <cdr:y>0.15509</cdr:y>
    </cdr:to>
    <cdr:sp macro="" textlink="">
      <cdr:nvSpPr>
        <cdr:cNvPr id="2" name="สี่เหลี่ยมผืนผ้า 1">
          <a:extLst xmlns:a="http://schemas.openxmlformats.org/drawingml/2006/main">
            <a:ext uri="{FF2B5EF4-FFF2-40B4-BE49-F238E27FC236}">
              <a16:creationId xmlns:a16="http://schemas.microsoft.com/office/drawing/2014/main" id="{38BF77ED-1D15-4D4B-85F4-B0E33E64F8A8}"/>
            </a:ext>
          </a:extLst>
        </cdr:cNvPr>
        <cdr:cNvSpPr/>
      </cdr:nvSpPr>
      <cdr:spPr>
        <a:xfrm xmlns:a="http://schemas.openxmlformats.org/drawingml/2006/main">
          <a:off x="1217899" y="312303"/>
          <a:ext cx="9196187" cy="571159"/>
        </a:xfrm>
        <a:prstGeom xmlns:a="http://schemas.openxmlformats.org/drawingml/2006/main" prst="rect">
          <a:avLst/>
        </a:prstGeom>
        <a:solidFill xmlns:a="http://schemas.openxmlformats.org/drawingml/2006/main">
          <a:srgbClr val="34A6D9"/>
        </a:solidFill>
        <a:ln xmlns:a="http://schemas.openxmlformats.org/drawingml/2006/main">
          <a:solidFill>
            <a:srgbClr val="0092CE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ผลการเบิกจ่ายงบประมาณประจำปี พ.ศ. 2565 ของกรมกิจการผู้สูงอายุ (ของส่วนกลาง)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0.09085</cdr:x>
      <cdr:y>0.04546</cdr:y>
    </cdr:from>
    <cdr:to>
      <cdr:x>0.90185</cdr:x>
      <cdr:y>0.13185</cdr:y>
    </cdr:to>
    <cdr:sp macro="" textlink="">
      <cdr:nvSpPr>
        <cdr:cNvPr id="2" name="สี่เหลี่ยมผืนผ้า 1">
          <a:extLst xmlns:a="http://schemas.openxmlformats.org/drawingml/2006/main">
            <a:ext uri="{FF2B5EF4-FFF2-40B4-BE49-F238E27FC236}">
              <a16:creationId xmlns:a16="http://schemas.microsoft.com/office/drawing/2014/main" id="{4313F51C-34A6-4B41-BAEA-A785D3E04862}"/>
            </a:ext>
          </a:extLst>
        </cdr:cNvPr>
        <cdr:cNvSpPr/>
      </cdr:nvSpPr>
      <cdr:spPr>
        <a:xfrm xmlns:a="http://schemas.openxmlformats.org/drawingml/2006/main">
          <a:off x="1074767" y="300513"/>
          <a:ext cx="9594440" cy="571159"/>
        </a:xfrm>
        <a:prstGeom xmlns:a="http://schemas.openxmlformats.org/drawingml/2006/main" prst="rect">
          <a:avLst/>
        </a:prstGeom>
        <a:solidFill xmlns:a="http://schemas.openxmlformats.org/drawingml/2006/main">
          <a:srgbClr val="F9A54B"/>
        </a:solidFill>
        <a:ln xmlns:a="http://schemas.openxmlformats.org/drawingml/2006/main">
          <a:solidFill>
            <a:srgbClr val="F9A54B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ผลการเบิกจ่ายงบประมาณประจำปี พ.ศ. 2565 ของกรมกิจการผู้สูงอายุ (ของ ศพส.และ ศร.ผส.)</a:t>
          </a:r>
        </a:p>
      </cdr:txBody>
    </cdr:sp>
  </cdr:relSizeAnchor>
  <cdr:relSizeAnchor xmlns:cdr="http://schemas.openxmlformats.org/drawingml/2006/chartDrawing">
    <cdr:from>
      <cdr:x>0.88006</cdr:x>
      <cdr:y>0.96044</cdr:y>
    </cdr:from>
    <cdr:to>
      <cdr:x>1</cdr:x>
      <cdr:y>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4286D62E-DE68-4031-A250-98D339555D24}"/>
            </a:ext>
          </a:extLst>
        </cdr:cNvPr>
        <cdr:cNvSpPr/>
      </cdr:nvSpPr>
      <cdr:spPr>
        <a:xfrm xmlns:a="http://schemas.openxmlformats.org/drawingml/2006/main">
          <a:off x="10487576" y="6506839"/>
          <a:ext cx="1401538" cy="261258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bg1"/>
            </a:gs>
            <a:gs pos="100000">
              <a:srgbClr val="F37020"/>
            </a:gs>
          </a:gsLst>
          <a:lin ang="0" scaled="1"/>
        </a:gra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dirty="0">
              <a:solidFill>
                <a:schemeClr val="tx1"/>
              </a:solidFill>
            </a:rPr>
            <a:t>ข้อมูล ณ  </a:t>
          </a:r>
          <a:r>
            <a:rPr lang="en-US" sz="1600" dirty="0">
              <a:solidFill>
                <a:schemeClr val="tx1"/>
              </a:solidFill>
            </a:rPr>
            <a:t>27</a:t>
          </a:r>
          <a:r>
            <a:rPr lang="th-TH" sz="1600" dirty="0">
              <a:solidFill>
                <a:schemeClr val="tx1"/>
              </a:solidFill>
            </a:rPr>
            <a:t> พ.ค.65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0.10378</cdr:x>
      <cdr:y>0.05406</cdr:y>
    </cdr:from>
    <cdr:to>
      <cdr:x>0.89622</cdr:x>
      <cdr:y>0.15538</cdr:y>
    </cdr:to>
    <cdr:sp macro="" textlink="">
      <cdr:nvSpPr>
        <cdr:cNvPr id="2" name="สี่เหลี่ยมผืนผ้า 1">
          <a:extLst xmlns:a="http://schemas.openxmlformats.org/drawingml/2006/main">
            <a:ext uri="{FF2B5EF4-FFF2-40B4-BE49-F238E27FC236}">
              <a16:creationId xmlns:a16="http://schemas.microsoft.com/office/drawing/2014/main" id="{E6226D8F-7BC9-4234-BCC1-A38344EEC300}"/>
            </a:ext>
          </a:extLst>
        </cdr:cNvPr>
        <cdr:cNvSpPr/>
      </cdr:nvSpPr>
      <cdr:spPr>
        <a:xfrm xmlns:a="http://schemas.openxmlformats.org/drawingml/2006/main">
          <a:off x="1230283" y="342217"/>
          <a:ext cx="9394549" cy="641293"/>
        </a:xfrm>
        <a:prstGeom xmlns:a="http://schemas.openxmlformats.org/drawingml/2006/main" prst="rect">
          <a:avLst/>
        </a:prstGeom>
        <a:solidFill xmlns:a="http://schemas.openxmlformats.org/drawingml/2006/main">
          <a:srgbClr val="5CD2C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ผลการเบิกจ่ายงบประมาณประจำปี พ.ศ. 2565 ของกรมกิจการผู้สูงอายุ (ของ พมจ. และ กทม.)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2131DE5-1A95-49CB-9106-CE8006354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DF56F8F-7E6B-4C98-B7E6-6003D9D89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86DFEF3-A747-4DF5-9537-E4747421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486588B-21B8-43DA-87C5-B8EAEA05A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3721F51-B724-4019-B3DF-89F9FD7C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76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A36A475-C897-4AD5-BB67-3B30CD0C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ECAA4F0-E21E-4B34-A63F-7E112E48D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AD11A34-36F7-4F5C-8A1A-5B55A41D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81BECD2-1E89-4740-BBDE-9E40A3AC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0220695-B017-44EB-8A3D-D88EFB5F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537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13B9CF7B-7A17-4B28-B7D3-CC639BEE5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C2330AB-56D3-4BE7-BA22-54F4A884B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00B460F-6681-4F36-BAE4-ACDB2250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23A9607-8B5B-4611-9A53-06BBFA95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DC25D9E-3D98-4824-B865-0DCD2D55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257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A9945B5-45A5-4E65-895C-021950E8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584FB9C-9A8C-4FF7-9221-FDF4EF2C4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580CFB0-6733-47FC-85C5-98327FB9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BB3346A-66E1-4F41-8DF3-7A32971E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4787A76-A04D-4ADC-ABCD-75D9BC6F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293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ECC96B-6082-4707-995C-C5A3FA713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AEC8A29-D690-4115-AB23-D1A6DC6D5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1BAC385-4B8F-42B0-8F18-41D68327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2C5DE4-D65A-4C48-B9C6-ADF65A20D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1E5EEA3-9638-4443-BC33-EF2F04A0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061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7EB24E-8387-4A18-ACA8-546A997E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0C6B91-DAE2-4CBE-A96A-8FD2C7B97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13AB069-6E48-435C-8D85-6309E5365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190E2A5-CF11-4CDE-868A-C5A10325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1CDA87B-CE91-4798-828A-1454CB73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4DFAC6D-3087-46A2-A54B-397F2D8E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106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A0D203-37EB-47D5-9FA9-7BCDE46B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F477021-0712-4BDF-9081-2F413F701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EBC158C-5E55-4F3B-A587-6EFEDB86F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8EDD0BAB-82FF-454A-AB53-776F6E4D3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93DC24A4-403B-43B5-9EA9-D554871F5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B479174E-482D-462B-B29B-B7ECE7EA4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7FE75982-55B1-43EA-8BBE-38633377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F6DBD76-9E6D-41B2-8D99-ED136E26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627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1733FD7-D1C3-4FB1-B4BD-F5F10FC6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D865C82-9794-4AAA-BA36-EDA0E60A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E4C22FB-D3FA-4C9B-8F08-5F7312B5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E9430B2-54A1-49B0-B78A-B3141863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184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A637570E-6BEE-4CCA-A70C-9CAF2A0B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105958D-80B5-4A0B-A059-AEBE2ADE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F4F1359-7918-4BC9-8E63-467C4751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971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917826-5997-4ACD-8DB6-908AE202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1BADB2E-3CEE-40F1-8DEF-CB5C6F37A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4C73CFC-656B-42AF-942A-A6AC3801A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7FB456F-3F7D-4B75-A027-94340100F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CEB1A80-D86B-464C-AC2F-280C0D925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1E0B4DB-8B48-4269-8313-5DBF35C7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075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4A4CA87-F42C-4439-A0C8-A7DB7C8F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9480429E-BD4C-4FA8-95B9-FB083A2BD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984EC5FE-F7CA-4BD7-B5FA-A6056D39C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D54242E-ED4A-43AB-A494-3BA4957B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C87DE9B-00D4-418E-A56E-95FAAA8D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EB4D789-E53D-43D4-BBD3-38B05027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46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00BAF9AF-3073-4CCC-A3BF-D4BA04B7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F18A626-9085-47B2-A5D1-63053AE21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5CD138A-CC44-423E-874A-C97E86C4A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B9E80-1A91-4F24-A00E-D2E4B102A380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0B94317-5CD4-4E60-B679-0D0FA00E0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668B54E-E2C1-44B0-923C-E8D1C251A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815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FB4EC418-9D06-413F-B307-DE9DFA9DD2E3}"/>
              </a:ext>
            </a:extLst>
          </p:cNvPr>
          <p:cNvGrpSpPr/>
          <p:nvPr/>
        </p:nvGrpSpPr>
        <p:grpSpPr>
          <a:xfrm>
            <a:off x="-866127" y="1760455"/>
            <a:ext cx="7222474" cy="4563166"/>
            <a:chOff x="-2177683" y="528188"/>
            <a:chExt cx="14109269" cy="4991613"/>
          </a:xfrm>
        </p:grpSpPr>
        <p:grpSp>
          <p:nvGrpSpPr>
            <p:cNvPr id="4" name="Group 1">
              <a:extLst>
                <a:ext uri="{FF2B5EF4-FFF2-40B4-BE49-F238E27FC236}">
                  <a16:creationId xmlns:a16="http://schemas.microsoft.com/office/drawing/2014/main" id="{CBBA486E-6C16-406E-987B-472419C13153}"/>
                </a:ext>
              </a:extLst>
            </p:cNvPr>
            <p:cNvGrpSpPr/>
            <p:nvPr/>
          </p:nvGrpSpPr>
          <p:grpSpPr>
            <a:xfrm>
              <a:off x="-2177683" y="528188"/>
              <a:ext cx="11303495" cy="4866741"/>
              <a:chOff x="-3662326" y="345850"/>
              <a:chExt cx="10918593" cy="5859007"/>
            </a:xfrm>
          </p:grpSpPr>
          <p:sp>
            <p:nvSpPr>
              <p:cNvPr id="31" name="วงรี 30">
                <a:extLst>
                  <a:ext uri="{FF2B5EF4-FFF2-40B4-BE49-F238E27FC236}">
                    <a16:creationId xmlns:a16="http://schemas.microsoft.com/office/drawing/2014/main" id="{241B6613-A1F9-4665-96F9-6E6B186D0200}"/>
                  </a:ext>
                </a:extLst>
              </p:cNvPr>
              <p:cNvSpPr/>
              <p:nvPr/>
            </p:nvSpPr>
            <p:spPr>
              <a:xfrm>
                <a:off x="504083" y="2013718"/>
                <a:ext cx="5784461" cy="3917781"/>
              </a:xfrm>
              <a:prstGeom prst="ellipse">
                <a:avLst/>
              </a:prstGeom>
              <a:solidFill>
                <a:srgbClr val="F049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2" name="สี่เหลี่ยมผืนผ้า 31">
                <a:extLst>
                  <a:ext uri="{FF2B5EF4-FFF2-40B4-BE49-F238E27FC236}">
                    <a16:creationId xmlns:a16="http://schemas.microsoft.com/office/drawing/2014/main" id="{FAE52C5E-0330-4ACB-B94B-A382275D0E6D}"/>
                  </a:ext>
                </a:extLst>
              </p:cNvPr>
              <p:cNvSpPr/>
              <p:nvPr/>
            </p:nvSpPr>
            <p:spPr>
              <a:xfrm>
                <a:off x="5181599" y="1815737"/>
                <a:ext cx="914401" cy="24819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สี่เหลี่ยมผืนผ้า 32">
                <a:extLst>
                  <a:ext uri="{FF2B5EF4-FFF2-40B4-BE49-F238E27FC236}">
                    <a16:creationId xmlns:a16="http://schemas.microsoft.com/office/drawing/2014/main" id="{CBAC9AA1-7DED-47C5-AEE3-DFA3367EFB0A}"/>
                  </a:ext>
                </a:extLst>
              </p:cNvPr>
              <p:cNvSpPr/>
              <p:nvPr/>
            </p:nvSpPr>
            <p:spPr>
              <a:xfrm rot="19327346">
                <a:off x="5847205" y="3722914"/>
                <a:ext cx="914401" cy="24819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สี่เหลี่ยมผืนผ้า 33">
                <a:extLst>
                  <a:ext uri="{FF2B5EF4-FFF2-40B4-BE49-F238E27FC236}">
                    <a16:creationId xmlns:a16="http://schemas.microsoft.com/office/drawing/2014/main" id="{6690407B-5C3C-446C-8071-D99E8B3839D5}"/>
                  </a:ext>
                </a:extLst>
              </p:cNvPr>
              <p:cNvSpPr/>
              <p:nvPr/>
            </p:nvSpPr>
            <p:spPr>
              <a:xfrm rot="19327346">
                <a:off x="5578807" y="2383996"/>
                <a:ext cx="1677460" cy="24819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5" name="วงรี 34">
                <a:extLst>
                  <a:ext uri="{FF2B5EF4-FFF2-40B4-BE49-F238E27FC236}">
                    <a16:creationId xmlns:a16="http://schemas.microsoft.com/office/drawing/2014/main" id="{78DED3AB-1214-49F7-A362-CB02A1012CE0}"/>
                  </a:ext>
                </a:extLst>
              </p:cNvPr>
              <p:cNvSpPr/>
              <p:nvPr/>
            </p:nvSpPr>
            <p:spPr>
              <a:xfrm>
                <a:off x="1064921" y="2317863"/>
                <a:ext cx="4728692" cy="317789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graphicFrame>
            <p:nvGraphicFramePr>
              <p:cNvPr id="36" name="แผนภูมิ 35">
                <a:extLst>
                  <a:ext uri="{FF2B5EF4-FFF2-40B4-BE49-F238E27FC236}">
                    <a16:creationId xmlns:a16="http://schemas.microsoft.com/office/drawing/2014/main" id="{E7E214F7-8E17-4DFE-B47D-9515A20FFF24}"/>
                  </a:ext>
                </a:extLst>
              </p:cNvPr>
              <p:cNvGraphicFramePr/>
              <p:nvPr/>
            </p:nvGraphicFramePr>
            <p:xfrm>
              <a:off x="-3662326" y="345850"/>
              <a:ext cx="9560130" cy="535644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CFAC499C-CA88-49CB-BB93-7322B7C62B77}"/>
                </a:ext>
              </a:extLst>
            </p:cNvPr>
            <p:cNvGrpSpPr/>
            <p:nvPr/>
          </p:nvGrpSpPr>
          <p:grpSpPr>
            <a:xfrm>
              <a:off x="4236901" y="2113298"/>
              <a:ext cx="2496591" cy="2160006"/>
              <a:chOff x="4665243" y="2724933"/>
              <a:chExt cx="2496591" cy="2160006"/>
            </a:xfrm>
          </p:grpSpPr>
          <p:sp>
            <p:nvSpPr>
              <p:cNvPr id="26" name="Oval 2">
                <a:extLst>
                  <a:ext uri="{FF2B5EF4-FFF2-40B4-BE49-F238E27FC236}">
                    <a16:creationId xmlns:a16="http://schemas.microsoft.com/office/drawing/2014/main" id="{8904D714-6CD8-4BBD-8E8B-A08F5B44BC90}"/>
                  </a:ext>
                </a:extLst>
              </p:cNvPr>
              <p:cNvSpPr/>
              <p:nvPr/>
            </p:nvSpPr>
            <p:spPr>
              <a:xfrm>
                <a:off x="4665243" y="4764623"/>
                <a:ext cx="118798" cy="12031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7" name="Oval 11">
                <a:extLst>
                  <a:ext uri="{FF2B5EF4-FFF2-40B4-BE49-F238E27FC236}">
                    <a16:creationId xmlns:a16="http://schemas.microsoft.com/office/drawing/2014/main" id="{EF942A07-0683-4A58-B1F6-A75BFBEB70D1}"/>
                  </a:ext>
                </a:extLst>
              </p:cNvPr>
              <p:cNvSpPr/>
              <p:nvPr/>
            </p:nvSpPr>
            <p:spPr>
              <a:xfrm>
                <a:off x="7043034" y="4149368"/>
                <a:ext cx="118800" cy="12031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8" name="Oval 12">
                <a:extLst>
                  <a:ext uri="{FF2B5EF4-FFF2-40B4-BE49-F238E27FC236}">
                    <a16:creationId xmlns:a16="http://schemas.microsoft.com/office/drawing/2014/main" id="{10287FF5-9F94-450F-B6B2-7114381584F1}"/>
                  </a:ext>
                </a:extLst>
              </p:cNvPr>
              <p:cNvSpPr/>
              <p:nvPr/>
            </p:nvSpPr>
            <p:spPr>
              <a:xfrm>
                <a:off x="6368375" y="3406757"/>
                <a:ext cx="118800" cy="12031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9" name="Oval 13">
                <a:extLst>
                  <a:ext uri="{FF2B5EF4-FFF2-40B4-BE49-F238E27FC236}">
                    <a16:creationId xmlns:a16="http://schemas.microsoft.com/office/drawing/2014/main" id="{FDD2ADA4-EC28-46DB-A983-BCC8B2DCE006}"/>
                  </a:ext>
                </a:extLst>
              </p:cNvPr>
              <p:cNvSpPr/>
              <p:nvPr/>
            </p:nvSpPr>
            <p:spPr>
              <a:xfrm>
                <a:off x="6936612" y="4553270"/>
                <a:ext cx="118800" cy="12031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0" name="Oval 14">
                <a:extLst>
                  <a:ext uri="{FF2B5EF4-FFF2-40B4-BE49-F238E27FC236}">
                    <a16:creationId xmlns:a16="http://schemas.microsoft.com/office/drawing/2014/main" id="{8B744F11-F714-4C4B-8D03-3B4842139CE3}"/>
                  </a:ext>
                </a:extLst>
              </p:cNvPr>
              <p:cNvSpPr/>
              <p:nvPr/>
            </p:nvSpPr>
            <p:spPr>
              <a:xfrm>
                <a:off x="5444814" y="2724933"/>
                <a:ext cx="107696" cy="8382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</p:grpSp>
        <p:sp>
          <p:nvSpPr>
            <p:cNvPr id="6" name="สี่เหลี่ยมผืนผ้า: มุมมน 13">
              <a:extLst>
                <a:ext uri="{FF2B5EF4-FFF2-40B4-BE49-F238E27FC236}">
                  <a16:creationId xmlns:a16="http://schemas.microsoft.com/office/drawing/2014/main" id="{66F6E612-CD1F-42C3-BDCB-3B6E17666442}"/>
                </a:ext>
              </a:extLst>
            </p:cNvPr>
            <p:cNvSpPr/>
            <p:nvPr/>
          </p:nvSpPr>
          <p:spPr>
            <a:xfrm>
              <a:off x="-222476" y="4619766"/>
              <a:ext cx="3527725" cy="678757"/>
            </a:xfrm>
            <a:prstGeom prst="roundRect">
              <a:avLst>
                <a:gd name="adj" fmla="val 50000"/>
              </a:avLst>
            </a:prstGeom>
            <a:solidFill>
              <a:srgbClr val="85C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งบอุดหนุน</a:t>
              </a:r>
            </a:p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เบิกจ่าย </a:t>
              </a:r>
              <a:r>
                <a:rPr lang="en-US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51.</a:t>
              </a:r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72</a:t>
              </a:r>
              <a:r>
                <a:rPr lang="en-US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%</a:t>
              </a:r>
              <a:endPara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วงรี 70">
              <a:extLst>
                <a:ext uri="{FF2B5EF4-FFF2-40B4-BE49-F238E27FC236}">
                  <a16:creationId xmlns:a16="http://schemas.microsoft.com/office/drawing/2014/main" id="{C84331F6-BEAB-4846-B6E0-08CC849E8749}"/>
                </a:ext>
              </a:extLst>
            </p:cNvPr>
            <p:cNvSpPr/>
            <p:nvPr/>
          </p:nvSpPr>
          <p:spPr>
            <a:xfrm>
              <a:off x="2923798" y="4844384"/>
              <a:ext cx="335488" cy="25608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สี่เหลี่ยมผืนผ้า: มุมมน 13">
              <a:extLst>
                <a:ext uri="{FF2B5EF4-FFF2-40B4-BE49-F238E27FC236}">
                  <a16:creationId xmlns:a16="http://schemas.microsoft.com/office/drawing/2014/main" id="{641343FA-753B-4318-BA64-F4AB911E7549}"/>
                </a:ext>
              </a:extLst>
            </p:cNvPr>
            <p:cNvSpPr/>
            <p:nvPr/>
          </p:nvSpPr>
          <p:spPr>
            <a:xfrm>
              <a:off x="8149868" y="1131702"/>
              <a:ext cx="3283665" cy="844503"/>
            </a:xfrm>
            <a:prstGeom prst="roundRect">
              <a:avLst>
                <a:gd name="adj" fmla="val 50000"/>
              </a:avLst>
            </a:prstGeom>
            <a:solidFill>
              <a:srgbClr val="F9A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</a:t>
              </a:r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งบบุคลากร</a:t>
              </a:r>
            </a:p>
            <a:p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เบิกจ่าย </a:t>
              </a:r>
              <a:r>
                <a:rPr lang="en-US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10.2</a:t>
              </a:r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7</a:t>
              </a:r>
              <a:r>
                <a:rPr lang="en-US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%</a:t>
              </a:r>
              <a:endPara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สี่เหลี่ยมผืนผ้า: มุมมน 13">
              <a:extLst>
                <a:ext uri="{FF2B5EF4-FFF2-40B4-BE49-F238E27FC236}">
                  <a16:creationId xmlns:a16="http://schemas.microsoft.com/office/drawing/2014/main" id="{154C264F-4E66-435A-A381-8236F63D3CD4}"/>
                </a:ext>
              </a:extLst>
            </p:cNvPr>
            <p:cNvSpPr/>
            <p:nvPr/>
          </p:nvSpPr>
          <p:spPr>
            <a:xfrm>
              <a:off x="8443862" y="4676963"/>
              <a:ext cx="3277298" cy="842838"/>
            </a:xfrm>
            <a:prstGeom prst="roundRect">
              <a:avLst>
                <a:gd name="adj" fmla="val 50000"/>
              </a:avLst>
            </a:prstGeom>
            <a:solidFill>
              <a:srgbClr val="F691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งบลงทุน</a:t>
              </a:r>
            </a:p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เบิกจ่าย </a:t>
              </a:r>
              <a:r>
                <a:rPr lang="en-US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1.24%</a:t>
              </a:r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</a:t>
              </a:r>
            </a:p>
          </p:txBody>
        </p:sp>
        <p:sp>
          <p:nvSpPr>
            <p:cNvPr id="10" name="สี่เหลี่ยมผืนผ้า: มุมมน 13">
              <a:extLst>
                <a:ext uri="{FF2B5EF4-FFF2-40B4-BE49-F238E27FC236}">
                  <a16:creationId xmlns:a16="http://schemas.microsoft.com/office/drawing/2014/main" id="{C6B31E42-6D97-4337-B517-7CF5F00688FB}"/>
                </a:ext>
              </a:extLst>
            </p:cNvPr>
            <p:cNvSpPr/>
            <p:nvPr/>
          </p:nvSpPr>
          <p:spPr>
            <a:xfrm>
              <a:off x="8647921" y="2732161"/>
              <a:ext cx="3283665" cy="853603"/>
            </a:xfrm>
            <a:prstGeom prst="roundRect">
              <a:avLst>
                <a:gd name="adj" fmla="val 50000"/>
              </a:avLst>
            </a:prstGeom>
            <a:solidFill>
              <a:srgbClr val="B7A5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</a:t>
              </a:r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งบดำเนินงาน</a:t>
              </a:r>
            </a:p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เบิกจ่าย 8.13</a:t>
              </a:r>
              <a:r>
                <a:rPr lang="en-US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%</a:t>
              </a:r>
              <a:endPara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สี่เหลี่ยมผืนผ้า: มุมมน 13">
              <a:extLst>
                <a:ext uri="{FF2B5EF4-FFF2-40B4-BE49-F238E27FC236}">
                  <a16:creationId xmlns:a16="http://schemas.microsoft.com/office/drawing/2014/main" id="{F9EEE221-D3BB-4973-BEA1-C5D73C92A482}"/>
                </a:ext>
              </a:extLst>
            </p:cNvPr>
            <p:cNvSpPr/>
            <p:nvPr/>
          </p:nvSpPr>
          <p:spPr>
            <a:xfrm>
              <a:off x="566963" y="1124019"/>
              <a:ext cx="2974030" cy="795087"/>
            </a:xfrm>
            <a:prstGeom prst="roundRect">
              <a:avLst>
                <a:gd name="adj" fmla="val 50000"/>
              </a:avLst>
            </a:prstGeom>
            <a:solidFill>
              <a:srgbClr val="33B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งบรายจ่ายอื่น</a:t>
              </a:r>
            </a:p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เบิกจ่าย 0.05</a:t>
              </a:r>
              <a:r>
                <a:rPr lang="en-US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%</a:t>
              </a:r>
              <a:endPara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วงรี 70">
              <a:extLst>
                <a:ext uri="{FF2B5EF4-FFF2-40B4-BE49-F238E27FC236}">
                  <a16:creationId xmlns:a16="http://schemas.microsoft.com/office/drawing/2014/main" id="{C444DA9F-584F-424B-B830-8AC08579836D}"/>
                </a:ext>
              </a:extLst>
            </p:cNvPr>
            <p:cNvSpPr/>
            <p:nvPr/>
          </p:nvSpPr>
          <p:spPr>
            <a:xfrm>
              <a:off x="8495458" y="4952966"/>
              <a:ext cx="420838" cy="27230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3" name="วงรี 70">
              <a:extLst>
                <a:ext uri="{FF2B5EF4-FFF2-40B4-BE49-F238E27FC236}">
                  <a16:creationId xmlns:a16="http://schemas.microsoft.com/office/drawing/2014/main" id="{1D4C2515-EB74-433D-AEEB-4A724C71A505}"/>
                </a:ext>
              </a:extLst>
            </p:cNvPr>
            <p:cNvSpPr/>
            <p:nvPr/>
          </p:nvSpPr>
          <p:spPr>
            <a:xfrm>
              <a:off x="3199309" y="1363309"/>
              <a:ext cx="340860" cy="2854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4" name="วงรี 70">
              <a:extLst>
                <a:ext uri="{FF2B5EF4-FFF2-40B4-BE49-F238E27FC236}">
                  <a16:creationId xmlns:a16="http://schemas.microsoft.com/office/drawing/2014/main" id="{206DD7B0-C0AC-49BE-86FE-F3EBDAD26E9A}"/>
                </a:ext>
              </a:extLst>
            </p:cNvPr>
            <p:cNvSpPr/>
            <p:nvPr/>
          </p:nvSpPr>
          <p:spPr>
            <a:xfrm>
              <a:off x="8668167" y="3013914"/>
              <a:ext cx="328241" cy="2816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5" name="วงรี 70">
              <a:extLst>
                <a:ext uri="{FF2B5EF4-FFF2-40B4-BE49-F238E27FC236}">
                  <a16:creationId xmlns:a16="http://schemas.microsoft.com/office/drawing/2014/main" id="{D7B41EB0-04F7-4581-8BCA-917732AA1338}"/>
                </a:ext>
              </a:extLst>
            </p:cNvPr>
            <p:cNvSpPr/>
            <p:nvPr/>
          </p:nvSpPr>
          <p:spPr>
            <a:xfrm>
              <a:off x="8178312" y="1403760"/>
              <a:ext cx="330433" cy="29562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cxnSp>
          <p:nvCxnSpPr>
            <p:cNvPr id="16" name="Straight Connector 34">
              <a:extLst>
                <a:ext uri="{FF2B5EF4-FFF2-40B4-BE49-F238E27FC236}">
                  <a16:creationId xmlns:a16="http://schemas.microsoft.com/office/drawing/2014/main" id="{B91C5858-1A1A-4359-A56E-A482D6FFE5FD}"/>
                </a:ext>
              </a:extLst>
            </p:cNvPr>
            <p:cNvCxnSpPr>
              <a:cxnSpLocks/>
            </p:cNvCxnSpPr>
            <p:nvPr/>
          </p:nvCxnSpPr>
          <p:spPr>
            <a:xfrm>
              <a:off x="3283618" y="4945332"/>
              <a:ext cx="42083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37">
              <a:extLst>
                <a:ext uri="{FF2B5EF4-FFF2-40B4-BE49-F238E27FC236}">
                  <a16:creationId xmlns:a16="http://schemas.microsoft.com/office/drawing/2014/main" id="{1F570126-9DCA-4A70-91CE-80E8D2E97575}"/>
                </a:ext>
              </a:extLst>
            </p:cNvPr>
            <p:cNvCxnSpPr>
              <a:cxnSpLocks/>
            </p:cNvCxnSpPr>
            <p:nvPr/>
          </p:nvCxnSpPr>
          <p:spPr>
            <a:xfrm>
              <a:off x="8340890" y="3143879"/>
              <a:ext cx="42083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38">
              <a:extLst>
                <a:ext uri="{FF2B5EF4-FFF2-40B4-BE49-F238E27FC236}">
                  <a16:creationId xmlns:a16="http://schemas.microsoft.com/office/drawing/2014/main" id="{803C5764-474E-47E0-9344-97862A691995}"/>
                </a:ext>
              </a:extLst>
            </p:cNvPr>
            <p:cNvCxnSpPr>
              <a:cxnSpLocks/>
            </p:cNvCxnSpPr>
            <p:nvPr/>
          </p:nvCxnSpPr>
          <p:spPr>
            <a:xfrm>
              <a:off x="7872977" y="1521562"/>
              <a:ext cx="42083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39">
              <a:extLst>
                <a:ext uri="{FF2B5EF4-FFF2-40B4-BE49-F238E27FC236}">
                  <a16:creationId xmlns:a16="http://schemas.microsoft.com/office/drawing/2014/main" id="{EA0A6C68-4C28-46F9-B7E7-B65D0C82B232}"/>
                </a:ext>
              </a:extLst>
            </p:cNvPr>
            <p:cNvCxnSpPr>
              <a:cxnSpLocks/>
            </p:cNvCxnSpPr>
            <p:nvPr/>
          </p:nvCxnSpPr>
          <p:spPr>
            <a:xfrm>
              <a:off x="7993004" y="5067061"/>
              <a:ext cx="4208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40">
              <a:extLst>
                <a:ext uri="{FF2B5EF4-FFF2-40B4-BE49-F238E27FC236}">
                  <a16:creationId xmlns:a16="http://schemas.microsoft.com/office/drawing/2014/main" id="{79A9EE37-357C-406C-AB27-170F8324E199}"/>
                </a:ext>
              </a:extLst>
            </p:cNvPr>
            <p:cNvCxnSpPr>
              <a:cxnSpLocks/>
            </p:cNvCxnSpPr>
            <p:nvPr/>
          </p:nvCxnSpPr>
          <p:spPr>
            <a:xfrm>
              <a:off x="3473815" y="1496295"/>
              <a:ext cx="730966" cy="975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42">
              <a:extLst>
                <a:ext uri="{FF2B5EF4-FFF2-40B4-BE49-F238E27FC236}">
                  <a16:creationId xmlns:a16="http://schemas.microsoft.com/office/drawing/2014/main" id="{2958FAA8-0081-4146-A694-48DF0D2DB5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4599" y="4251150"/>
              <a:ext cx="548121" cy="6918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47">
              <a:extLst>
                <a:ext uri="{FF2B5EF4-FFF2-40B4-BE49-F238E27FC236}">
                  <a16:creationId xmlns:a16="http://schemas.microsoft.com/office/drawing/2014/main" id="{4F6BA7FF-9839-424D-BFE7-D436D21F77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0544" y="1521562"/>
              <a:ext cx="1907944" cy="13487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48">
              <a:extLst>
                <a:ext uri="{FF2B5EF4-FFF2-40B4-BE49-F238E27FC236}">
                  <a16:creationId xmlns:a16="http://schemas.microsoft.com/office/drawing/2014/main" id="{EDA6A967-EF4F-4653-9D8F-28BB589A97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1555" y="3143879"/>
              <a:ext cx="1756939" cy="4733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49">
              <a:extLst>
                <a:ext uri="{FF2B5EF4-FFF2-40B4-BE49-F238E27FC236}">
                  <a16:creationId xmlns:a16="http://schemas.microsoft.com/office/drawing/2014/main" id="{B1B80B4D-F27E-4362-BA4C-A4C6256A3B77}"/>
                </a:ext>
              </a:extLst>
            </p:cNvPr>
            <p:cNvCxnSpPr>
              <a:cxnSpLocks/>
            </p:cNvCxnSpPr>
            <p:nvPr/>
          </p:nvCxnSpPr>
          <p:spPr>
            <a:xfrm>
              <a:off x="4159886" y="1501172"/>
              <a:ext cx="923772" cy="646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50">
              <a:extLst>
                <a:ext uri="{FF2B5EF4-FFF2-40B4-BE49-F238E27FC236}">
                  <a16:creationId xmlns:a16="http://schemas.microsoft.com/office/drawing/2014/main" id="{C96795FB-085B-4523-B84B-CA0B510746B3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03" y="4015818"/>
              <a:ext cx="1420145" cy="10544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7" name="Diagram 6">
            <a:extLst>
              <a:ext uri="{FF2B5EF4-FFF2-40B4-BE49-F238E27FC236}">
                <a16:creationId xmlns:a16="http://schemas.microsoft.com/office/drawing/2014/main" id="{C27BDC3D-646A-44AE-A38F-7AA5D8AE5E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805705"/>
              </p:ext>
            </p:extLst>
          </p:nvPr>
        </p:nvGraphicFramePr>
        <p:xfrm>
          <a:off x="6412381" y="1189067"/>
          <a:ext cx="5727374" cy="5378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4" name="กลุ่ม 43">
            <a:extLst>
              <a:ext uri="{FF2B5EF4-FFF2-40B4-BE49-F238E27FC236}">
                <a16:creationId xmlns:a16="http://schemas.microsoft.com/office/drawing/2014/main" id="{A3C6BC1B-5564-4DD2-98E0-2CDE45CFC4ED}"/>
              </a:ext>
            </a:extLst>
          </p:cNvPr>
          <p:cNvGrpSpPr/>
          <p:nvPr/>
        </p:nvGrpSpPr>
        <p:grpSpPr>
          <a:xfrm>
            <a:off x="11645160" y="6498837"/>
            <a:ext cx="434830" cy="335154"/>
            <a:chOff x="3905793" y="608589"/>
            <a:chExt cx="1696082" cy="714440"/>
          </a:xfrm>
        </p:grpSpPr>
        <p:sp>
          <p:nvSpPr>
            <p:cNvPr id="45" name="Rectangle 6">
              <a:extLst>
                <a:ext uri="{FF2B5EF4-FFF2-40B4-BE49-F238E27FC236}">
                  <a16:creationId xmlns:a16="http://schemas.microsoft.com/office/drawing/2014/main" id="{BC221641-9C17-4D4C-83BC-50F2EEEC8A54}"/>
                </a:ext>
              </a:extLst>
            </p:cNvPr>
            <p:cNvSpPr/>
            <p:nvPr/>
          </p:nvSpPr>
          <p:spPr>
            <a:xfrm>
              <a:off x="3905793" y="784178"/>
              <a:ext cx="1119071" cy="401528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แผนผังลำดับงาน: แยก 45">
              <a:extLst>
                <a:ext uri="{FF2B5EF4-FFF2-40B4-BE49-F238E27FC236}">
                  <a16:creationId xmlns:a16="http://schemas.microsoft.com/office/drawing/2014/main" id="{18266236-A61E-4ED0-8C1A-84E368D1B2E8}"/>
                </a:ext>
              </a:extLst>
            </p:cNvPr>
            <p:cNvSpPr/>
            <p:nvPr/>
          </p:nvSpPr>
          <p:spPr>
            <a:xfrm rot="5400000">
              <a:off x="4956148" y="677302"/>
              <a:ext cx="714440" cy="577014"/>
            </a:xfrm>
            <a:prstGeom prst="flowChartExtract">
              <a:avLst/>
            </a:prstGeom>
            <a:solidFill>
              <a:srgbClr val="E2A700"/>
            </a:solidFill>
            <a:ln w="31750">
              <a:solidFill>
                <a:srgbClr val="F78F1E"/>
              </a:solidFill>
            </a:ln>
            <a:effectLst>
              <a:outerShdw blurRad="177800" dist="1524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9" name="Rectangle 6">
            <a:extLst>
              <a:ext uri="{FF2B5EF4-FFF2-40B4-BE49-F238E27FC236}">
                <a16:creationId xmlns:a16="http://schemas.microsoft.com/office/drawing/2014/main" id="{82DC24FF-EC77-4681-84BE-192A8C57DF34}"/>
              </a:ext>
            </a:extLst>
          </p:cNvPr>
          <p:cNvSpPr/>
          <p:nvPr/>
        </p:nvSpPr>
        <p:spPr>
          <a:xfrm>
            <a:off x="9717819" y="6512875"/>
            <a:ext cx="2199871" cy="2801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BF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พ.ค. 65</a:t>
            </a:r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EE4760E7-AE73-4005-8086-9407644E5844}"/>
              </a:ext>
            </a:extLst>
          </p:cNvPr>
          <p:cNvSpPr/>
          <p:nvPr/>
        </p:nvSpPr>
        <p:spPr>
          <a:xfrm>
            <a:off x="0" y="0"/>
            <a:ext cx="12192000" cy="10386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rgbClr val="F9BE99"/>
              </a:gs>
              <a:gs pos="100000">
                <a:srgbClr val="F0495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รายงานผลการเบิกจ่ายงบประมาณประจำปี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ของกรมกิจการผู้สูงอายุ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ดาว: 5 แฉก 50">
            <a:extLst>
              <a:ext uri="{FF2B5EF4-FFF2-40B4-BE49-F238E27FC236}">
                <a16:creationId xmlns:a16="http://schemas.microsoft.com/office/drawing/2014/main" id="{39D90C05-9233-426A-A5CB-9F92BEC3DE42}"/>
              </a:ext>
            </a:extLst>
          </p:cNvPr>
          <p:cNvSpPr/>
          <p:nvPr/>
        </p:nvSpPr>
        <p:spPr>
          <a:xfrm>
            <a:off x="11319146" y="150411"/>
            <a:ext cx="732688" cy="597930"/>
          </a:xfrm>
          <a:prstGeom prst="star5">
            <a:avLst/>
          </a:prstGeom>
          <a:solidFill>
            <a:srgbClr val="FFBF00"/>
          </a:solidFill>
          <a:ln w="31750"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3EC62D96-4056-413E-A3B5-1BC3AD026CB1}"/>
              </a:ext>
            </a:extLst>
          </p:cNvPr>
          <p:cNvSpPr/>
          <p:nvPr/>
        </p:nvSpPr>
        <p:spPr>
          <a:xfrm>
            <a:off x="0" y="1191215"/>
            <a:ext cx="5317120" cy="61469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9D5BD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แผนผังลำดับงาน: แยก 54">
            <a:extLst>
              <a:ext uri="{FF2B5EF4-FFF2-40B4-BE49-F238E27FC236}">
                <a16:creationId xmlns:a16="http://schemas.microsoft.com/office/drawing/2014/main" id="{CBB05A4A-D7FF-4FBF-81CE-AEE3121BA3A4}"/>
              </a:ext>
            </a:extLst>
          </p:cNvPr>
          <p:cNvSpPr/>
          <p:nvPr/>
        </p:nvSpPr>
        <p:spPr>
          <a:xfrm rot="5400000">
            <a:off x="5394090" y="1169750"/>
            <a:ext cx="633232" cy="704850"/>
          </a:xfrm>
          <a:prstGeom prst="flowChartExtract">
            <a:avLst/>
          </a:prstGeom>
          <a:solidFill>
            <a:srgbClr val="F4B890"/>
          </a:solidFill>
          <a:ln w="31750">
            <a:solidFill>
              <a:srgbClr val="F7C9AA"/>
            </a:solidFill>
          </a:ln>
          <a:effectLst>
            <a:outerShdw blurRad="177800" dist="152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Rectangle: Rounded Corners 2">
            <a:extLst>
              <a:ext uri="{FF2B5EF4-FFF2-40B4-BE49-F238E27FC236}">
                <a16:creationId xmlns:a16="http://schemas.microsoft.com/office/drawing/2014/main" id="{ED3C556B-FE88-491C-B537-AE5136CE82CB}"/>
              </a:ext>
            </a:extLst>
          </p:cNvPr>
          <p:cNvSpPr/>
          <p:nvPr/>
        </p:nvSpPr>
        <p:spPr>
          <a:xfrm>
            <a:off x="0" y="1016253"/>
            <a:ext cx="5458699" cy="8865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ผลการเบิกจ่ายภาพรวม คิดเป็น  </a:t>
            </a:r>
            <a:r>
              <a:rPr lang="en-US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.4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47" name="Picture 6" descr="PANTIP.COM : Q12376238 ชวนชมแฟชั่นสีพาสเทล [แฟชั่น]">
            <a:extLst>
              <a:ext uri="{FF2B5EF4-FFF2-40B4-BE49-F238E27FC236}">
                <a16:creationId xmlns:a16="http://schemas.microsoft.com/office/drawing/2014/main" id="{D47793F3-B606-4D8E-B797-3FE8293C5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520" y="165314"/>
            <a:ext cx="3551581" cy="34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8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8">
            <a:extLst>
              <a:ext uri="{FF2B5EF4-FFF2-40B4-BE49-F238E27FC236}">
                <a16:creationId xmlns:a16="http://schemas.microsoft.com/office/drawing/2014/main" id="{CEBE4958-6C7F-486D-A652-E23ACB0E4C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363338"/>
              </p:ext>
            </p:extLst>
          </p:nvPr>
        </p:nvGraphicFramePr>
        <p:xfrm>
          <a:off x="152426" y="1454046"/>
          <a:ext cx="11887147" cy="5106511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1225998">
                  <a:extLst>
                    <a:ext uri="{9D8B030D-6E8A-4147-A177-3AD203B41FA5}">
                      <a16:colId xmlns:a16="http://schemas.microsoft.com/office/drawing/2014/main" val="1562795383"/>
                    </a:ext>
                  </a:extLst>
                </a:gridCol>
                <a:gridCol w="1746913">
                  <a:extLst>
                    <a:ext uri="{9D8B030D-6E8A-4147-A177-3AD203B41FA5}">
                      <a16:colId xmlns:a16="http://schemas.microsoft.com/office/drawing/2014/main" val="381240377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9882233"/>
                    </a:ext>
                  </a:extLst>
                </a:gridCol>
                <a:gridCol w="1756379">
                  <a:extLst>
                    <a:ext uri="{9D8B030D-6E8A-4147-A177-3AD203B41FA5}">
                      <a16:colId xmlns:a16="http://schemas.microsoft.com/office/drawing/2014/main" val="4152706490"/>
                    </a:ext>
                  </a:extLst>
                </a:gridCol>
                <a:gridCol w="973394">
                  <a:extLst>
                    <a:ext uri="{9D8B030D-6E8A-4147-A177-3AD203B41FA5}">
                      <a16:colId xmlns:a16="http://schemas.microsoft.com/office/drawing/2014/main" val="297532869"/>
                    </a:ext>
                  </a:extLst>
                </a:gridCol>
                <a:gridCol w="1733045">
                  <a:extLst>
                    <a:ext uri="{9D8B030D-6E8A-4147-A177-3AD203B41FA5}">
                      <a16:colId xmlns:a16="http://schemas.microsoft.com/office/drawing/2014/main" val="1383912610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243656574"/>
                    </a:ext>
                  </a:extLst>
                </a:gridCol>
                <a:gridCol w="1812071">
                  <a:extLst>
                    <a:ext uri="{9D8B030D-6E8A-4147-A177-3AD203B41FA5}">
                      <a16:colId xmlns:a16="http://schemas.microsoft.com/office/drawing/2014/main" val="4137930873"/>
                    </a:ext>
                  </a:extLst>
                </a:gridCol>
                <a:gridCol w="742308">
                  <a:extLst>
                    <a:ext uri="{9D8B030D-6E8A-4147-A177-3AD203B41FA5}">
                      <a16:colId xmlns:a16="http://schemas.microsoft.com/office/drawing/2014/main" val="2046021015"/>
                    </a:ext>
                  </a:extLst>
                </a:gridCol>
              </a:tblGrid>
              <a:tr h="1240855"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80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1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84D4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2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80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3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84D4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4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00490"/>
                  </a:ext>
                </a:extLst>
              </a:tr>
              <a:tr h="918325">
                <a:tc>
                  <a:txBody>
                    <a:bodyPr/>
                    <a:lstStyle/>
                    <a:p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</a:txBody>
                  <a:tcPr marL="9525" marR="9525" marT="9525" marB="0"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</a:p>
                  </a:txBody>
                  <a:tcPr marL="9525" marR="9525" marT="9525" marB="0"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</a:txBody>
                  <a:tcPr marL="9525" marR="9525" marT="9525" marB="0"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</a:p>
                  </a:txBody>
                  <a:tcPr marL="9525" marR="9525" marT="9525" marB="0"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</a:txBody>
                  <a:tcPr marL="9525" marR="9525" marT="9525" marB="0"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</a:p>
                  </a:txBody>
                  <a:tcPr marL="9525" marR="9525" marT="9525" marB="0"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</a:txBody>
                  <a:tcPr marL="9525" marR="9525" marT="9525" marB="0"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</a:p>
                  </a:txBody>
                  <a:tcPr marL="9525" marR="9525" marT="9525" marB="0" anchor="ctr">
                    <a:solidFill>
                      <a:srgbClr val="A8E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30980"/>
                  </a:ext>
                </a:extLst>
              </a:tr>
              <a:tr h="97993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9525" marR="9525" marT="9525" marB="0" anchor="ctr">
                    <a:solidFill>
                      <a:srgbClr val="E9F7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206,662,830.00 </a:t>
                      </a:r>
                    </a:p>
                  </a:txBody>
                  <a:tcPr marL="9525" marR="9525" marT="9525" marB="0" anchor="ctr">
                    <a:solidFill>
                      <a:srgbClr val="E9F7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30%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E9F7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351,326,811.00 </a:t>
                      </a:r>
                    </a:p>
                  </a:txBody>
                  <a:tcPr marL="9525" marR="9525" marT="9525" marB="0" anchor="ctr">
                    <a:solidFill>
                      <a:srgbClr val="E9F7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51%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E9F7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495,990,792.00 </a:t>
                      </a:r>
                    </a:p>
                  </a:txBody>
                  <a:tcPr marL="9525" marR="9525" marT="9525" marB="0" anchor="ctr">
                    <a:solidFill>
                      <a:srgbClr val="E9F7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72%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E9F7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640,654,773.00 </a:t>
                      </a:r>
                    </a:p>
                  </a:txBody>
                  <a:tcPr marL="9525" marR="9525" marT="9525" marB="0" anchor="ctr">
                    <a:solidFill>
                      <a:srgbClr val="E9F7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93%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E9F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529836"/>
                  </a:ext>
                </a:extLst>
              </a:tr>
              <a:tr h="91832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เบิกจ่ายจริง </a:t>
                      </a:r>
                    </a:p>
                  </a:txBody>
                  <a:tcPr marL="9525" marR="9525" marT="9525" marB="0"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400" b="1" u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146</a:t>
                      </a:r>
                      <a:r>
                        <a:rPr lang="th-TH" sz="2400" b="1" u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,927,496.48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21.33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425,685,110.84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61.79%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491,911,684.76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71.41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A8E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83270"/>
                  </a:ext>
                </a:extLst>
              </a:tr>
              <a:tr h="91832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 / ต่ำ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กว่าเป้าหมาย</a:t>
                      </a:r>
                    </a:p>
                  </a:txBody>
                  <a:tcPr marL="9525" marR="9525" marT="9525" marB="0" anchor="ctr">
                    <a:solidFill>
                      <a:srgbClr val="84D4C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8.67%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10.79%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0.59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449517"/>
                  </a:ext>
                </a:extLst>
              </a:tr>
            </a:tbl>
          </a:graphicData>
        </a:graphic>
      </p:graphicFrame>
      <p:sp>
        <p:nvSpPr>
          <p:cNvPr id="3" name="สามเหลี่ยมหน้าจั่ว 2">
            <a:extLst>
              <a:ext uri="{FF2B5EF4-FFF2-40B4-BE49-F238E27FC236}">
                <a16:creationId xmlns:a16="http://schemas.microsoft.com/office/drawing/2014/main" id="{650CD884-87A0-4E73-B4A5-53A5317C61C8}"/>
              </a:ext>
            </a:extLst>
          </p:cNvPr>
          <p:cNvSpPr/>
          <p:nvPr/>
        </p:nvSpPr>
        <p:spPr>
          <a:xfrm rot="10800000">
            <a:off x="2167429" y="5783567"/>
            <a:ext cx="305441" cy="315728"/>
          </a:xfrm>
          <a:prstGeom prst="triangle">
            <a:avLst>
              <a:gd name="adj" fmla="val 46013"/>
            </a:avLst>
          </a:prstGeom>
          <a:solidFill>
            <a:srgbClr val="BC201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E6F3E9-C628-46BE-BBB6-F956020CB370}"/>
              </a:ext>
            </a:extLst>
          </p:cNvPr>
          <p:cNvSpPr/>
          <p:nvPr/>
        </p:nvSpPr>
        <p:spPr>
          <a:xfrm>
            <a:off x="152426" y="165314"/>
            <a:ext cx="11887147" cy="1074881"/>
          </a:xfrm>
          <a:prstGeom prst="rect">
            <a:avLst/>
          </a:prstGeom>
          <a:gradFill flip="none" rotWithShape="1">
            <a:gsLst>
              <a:gs pos="66000">
                <a:srgbClr val="84D4C9"/>
              </a:gs>
              <a:gs pos="24800">
                <a:srgbClr val="84D4C9"/>
              </a:gs>
              <a:gs pos="0">
                <a:srgbClr val="CEEEE9"/>
              </a:gs>
              <a:gs pos="100000">
                <a:srgbClr val="CEEEE9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/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D3106E6E-5CBC-4C35-9E20-3BDF76969F19}"/>
              </a:ext>
            </a:extLst>
          </p:cNvPr>
          <p:cNvSpPr txBox="1">
            <a:spLocks/>
          </p:cNvSpPr>
          <p:nvPr/>
        </p:nvSpPr>
        <p:spPr>
          <a:xfrm>
            <a:off x="509451" y="261258"/>
            <a:ext cx="11410162" cy="862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เป้าหมายการเบิกจ่ายงบประมาณ ของกรมกิจการผู้สูงอายุ</a:t>
            </a:r>
            <a:endParaRPr lang="th-TH" sz="40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51DF253-41C8-47CB-A516-AA4FCED6BF72}"/>
              </a:ext>
            </a:extLst>
          </p:cNvPr>
          <p:cNvSpPr/>
          <p:nvPr/>
        </p:nvSpPr>
        <p:spPr>
          <a:xfrm>
            <a:off x="10638035" y="6596742"/>
            <a:ext cx="1401538" cy="2612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E9E7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tx1"/>
                </a:solidFill>
              </a:rPr>
              <a:t>ข้อมูล ณ </a:t>
            </a:r>
            <a:r>
              <a:rPr lang="en-US" sz="1600" dirty="0">
                <a:solidFill>
                  <a:schemeClr val="tx1"/>
                </a:solidFill>
              </a:rPr>
              <a:t>2</a:t>
            </a:r>
            <a:r>
              <a:rPr lang="th-TH" sz="1600" dirty="0">
                <a:solidFill>
                  <a:schemeClr val="tx1"/>
                </a:solidFill>
              </a:rPr>
              <a:t>7 พ.ค. 65</a:t>
            </a:r>
          </a:p>
        </p:txBody>
      </p:sp>
      <p:pic>
        <p:nvPicPr>
          <p:cNvPr id="7" name="Picture 6" descr="PANTIP.COM : Q12376238 ชวนชมแฟชั่นสีพาสเทล [แฟชั่น]">
            <a:extLst>
              <a:ext uri="{FF2B5EF4-FFF2-40B4-BE49-F238E27FC236}">
                <a16:creationId xmlns:a16="http://schemas.microsoft.com/office/drawing/2014/main" id="{792EA86B-14FE-4E07-BB7C-BCA05865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520" y="165314"/>
            <a:ext cx="3551581" cy="34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ามเหลี่ยมหน้าจั่ว 7">
            <a:extLst>
              <a:ext uri="{FF2B5EF4-FFF2-40B4-BE49-F238E27FC236}">
                <a16:creationId xmlns:a16="http://schemas.microsoft.com/office/drawing/2014/main" id="{908CCDEB-7158-4F39-AAD5-F198202D7EBE}"/>
              </a:ext>
            </a:extLst>
          </p:cNvPr>
          <p:cNvSpPr/>
          <p:nvPr/>
        </p:nvSpPr>
        <p:spPr>
          <a:xfrm>
            <a:off x="4776426" y="5783567"/>
            <a:ext cx="305441" cy="315728"/>
          </a:xfrm>
          <a:prstGeom prst="triangle">
            <a:avLst>
              <a:gd name="adj" fmla="val 46013"/>
            </a:avLst>
          </a:prstGeom>
          <a:solidFill>
            <a:srgbClr val="0066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สามเหลี่ยมหน้าจั่ว 2">
            <a:extLst>
              <a:ext uri="{FF2B5EF4-FFF2-40B4-BE49-F238E27FC236}">
                <a16:creationId xmlns:a16="http://schemas.microsoft.com/office/drawing/2014/main" id="{8D2915F0-025C-49D5-83E1-BE2FF660AA73}"/>
              </a:ext>
            </a:extLst>
          </p:cNvPr>
          <p:cNvSpPr/>
          <p:nvPr/>
        </p:nvSpPr>
        <p:spPr>
          <a:xfrm rot="10800000">
            <a:off x="7483584" y="5809609"/>
            <a:ext cx="305441" cy="315728"/>
          </a:xfrm>
          <a:prstGeom prst="triangle">
            <a:avLst>
              <a:gd name="adj" fmla="val 46013"/>
            </a:avLst>
          </a:prstGeom>
          <a:solidFill>
            <a:srgbClr val="BC201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5864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F73F18F6-46E4-422C-B5FA-78BD8397B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466320"/>
              </p:ext>
            </p:extLst>
          </p:nvPr>
        </p:nvGraphicFramePr>
        <p:xfrm>
          <a:off x="225083" y="187568"/>
          <a:ext cx="11774660" cy="667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6" descr="PANTIP.COM : Q12376238 ชวนชมแฟชั่นสีพาสเทล [แฟชั่น]">
            <a:extLst>
              <a:ext uri="{FF2B5EF4-FFF2-40B4-BE49-F238E27FC236}">
                <a16:creationId xmlns:a16="http://schemas.microsoft.com/office/drawing/2014/main" id="{C12AA775-68ED-4F10-9716-ED2F1464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963" y="643492"/>
            <a:ext cx="3551581" cy="34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แผนภูมิ 4">
            <a:extLst>
              <a:ext uri="{FF2B5EF4-FFF2-40B4-BE49-F238E27FC236}">
                <a16:creationId xmlns:a16="http://schemas.microsoft.com/office/drawing/2014/main" id="{F73F18F6-46E4-422C-B5FA-78BD8397B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001922"/>
              </p:ext>
            </p:extLst>
          </p:nvPr>
        </p:nvGraphicFramePr>
        <p:xfrm>
          <a:off x="-545617" y="-268941"/>
          <a:ext cx="13283234" cy="739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068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ANTIP.COM : Q12376238 ชวนชมแฟชั่นสีพาสเทล [แฟชั่น]">
            <a:extLst>
              <a:ext uri="{FF2B5EF4-FFF2-40B4-BE49-F238E27FC236}">
                <a16:creationId xmlns:a16="http://schemas.microsoft.com/office/drawing/2014/main" id="{75510A1B-1ADF-4669-8530-755A0E1E2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963" y="643492"/>
            <a:ext cx="3551581" cy="34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แผนภูมิ 1">
            <a:extLst>
              <a:ext uri="{FF2B5EF4-FFF2-40B4-BE49-F238E27FC236}">
                <a16:creationId xmlns:a16="http://schemas.microsoft.com/office/drawing/2014/main" id="{07149CA2-E670-4A75-9A59-8970B64380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812259"/>
              </p:ext>
            </p:extLst>
          </p:nvPr>
        </p:nvGraphicFramePr>
        <p:xfrm>
          <a:off x="197441" y="517713"/>
          <a:ext cx="11484628" cy="575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286D62E-DE68-4031-A250-98D339555D24}"/>
              </a:ext>
            </a:extLst>
          </p:cNvPr>
          <p:cNvSpPr/>
          <p:nvPr/>
        </p:nvSpPr>
        <p:spPr>
          <a:xfrm>
            <a:off x="10436776" y="6456039"/>
            <a:ext cx="1401538" cy="26125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81C8E6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600" dirty="0">
                <a:solidFill>
                  <a:schemeClr val="tx1"/>
                </a:solidFill>
              </a:rPr>
              <a:t>ข้อมูล ณ 2</a:t>
            </a:r>
            <a:r>
              <a:rPr lang="en-US" sz="1600" dirty="0">
                <a:solidFill>
                  <a:schemeClr val="tx1"/>
                </a:solidFill>
              </a:rPr>
              <a:t>7</a:t>
            </a:r>
            <a:r>
              <a:rPr lang="th-TH" sz="1600" dirty="0">
                <a:solidFill>
                  <a:schemeClr val="tx1"/>
                </a:solidFill>
              </a:rPr>
              <a:t> พ.ค. 65</a:t>
            </a:r>
          </a:p>
        </p:txBody>
      </p:sp>
    </p:spTree>
    <p:extLst>
      <p:ext uri="{BB962C8B-B14F-4D97-AF65-F5344CB8AC3E}">
        <p14:creationId xmlns:p14="http://schemas.microsoft.com/office/powerpoint/2010/main" val="276234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NTIP.COM : Q12376238 ชวนชมแฟชั่นสีพาสเทล [แฟชั่น]">
            <a:extLst>
              <a:ext uri="{FF2B5EF4-FFF2-40B4-BE49-F238E27FC236}">
                <a16:creationId xmlns:a16="http://schemas.microsoft.com/office/drawing/2014/main" id="{4C9975DB-8ADD-4059-8942-DAD14700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472" y="245595"/>
            <a:ext cx="3551581" cy="34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60D3CB21-23E0-4F7C-9C00-D1BF01C518EE}"/>
              </a:ext>
            </a:extLst>
          </p:cNvPr>
          <p:cNvSpPr/>
          <p:nvPr/>
        </p:nvSpPr>
        <p:spPr>
          <a:xfrm>
            <a:off x="10436776" y="6456039"/>
            <a:ext cx="1401538" cy="26125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BC99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600" dirty="0">
                <a:solidFill>
                  <a:schemeClr val="tx1"/>
                </a:solidFill>
              </a:rPr>
              <a:t>ข้อมูล ณ  7 ม.ค.65</a:t>
            </a:r>
          </a:p>
        </p:txBody>
      </p:sp>
      <p:graphicFrame>
        <p:nvGraphicFramePr>
          <p:cNvPr id="5" name="แผนภูมิ 1">
            <a:extLst>
              <a:ext uri="{FF2B5EF4-FFF2-40B4-BE49-F238E27FC236}">
                <a16:creationId xmlns:a16="http://schemas.microsoft.com/office/drawing/2014/main" id="{A1FE19B4-5E8E-4AD1-86FC-1D6C3B425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565063"/>
              </p:ext>
            </p:extLst>
          </p:nvPr>
        </p:nvGraphicFramePr>
        <p:xfrm>
          <a:off x="353686" y="140703"/>
          <a:ext cx="11685208" cy="660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790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NTIP.COM : Q12376238 ชวนชมแฟชั่นสีพาสเทล [แฟชั่น]">
            <a:extLst>
              <a:ext uri="{FF2B5EF4-FFF2-40B4-BE49-F238E27FC236}">
                <a16:creationId xmlns:a16="http://schemas.microsoft.com/office/drawing/2014/main" id="{4C9975DB-8ADD-4059-8942-DAD14700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080" y="676216"/>
            <a:ext cx="3551581" cy="34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60D3CB21-23E0-4F7C-9C00-D1BF01C518EE}"/>
              </a:ext>
            </a:extLst>
          </p:cNvPr>
          <p:cNvSpPr/>
          <p:nvPr/>
        </p:nvSpPr>
        <p:spPr>
          <a:xfrm>
            <a:off x="10622020" y="6520239"/>
            <a:ext cx="1401538" cy="26125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96E2D7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600" dirty="0">
                <a:solidFill>
                  <a:schemeClr val="tx1"/>
                </a:solidFill>
              </a:rPr>
              <a:t>ข้อมูล ณ </a:t>
            </a:r>
            <a:r>
              <a:rPr lang="en-US" sz="1600" dirty="0">
                <a:solidFill>
                  <a:schemeClr val="tx1"/>
                </a:solidFill>
              </a:rPr>
              <a:t>27</a:t>
            </a:r>
            <a:r>
              <a:rPr lang="th-TH" sz="1600" dirty="0">
                <a:solidFill>
                  <a:schemeClr val="tx1"/>
                </a:solidFill>
              </a:rPr>
              <a:t> พ.ค. 65</a:t>
            </a: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35CB0CF-00E4-4EA5-A9B3-16EC374E7E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991810"/>
              </p:ext>
            </p:extLst>
          </p:nvPr>
        </p:nvGraphicFramePr>
        <p:xfrm>
          <a:off x="168442" y="190467"/>
          <a:ext cx="11855116" cy="632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21309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309</Words>
  <Application>Microsoft Office PowerPoint</Application>
  <PresentationFormat>Widescreen</PresentationFormat>
  <Paragraphs>75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TH SarabunPSK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a</cp:lastModifiedBy>
  <cp:revision>133</cp:revision>
  <dcterms:created xsi:type="dcterms:W3CDTF">2021-10-22T12:31:50Z</dcterms:created>
  <dcterms:modified xsi:type="dcterms:W3CDTF">2022-05-27T08:27:24Z</dcterms:modified>
</cp:coreProperties>
</file>