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280" r:id="rId3"/>
    <p:sldId id="287" r:id="rId4"/>
    <p:sldId id="282" r:id="rId5"/>
    <p:sldId id="283" r:id="rId6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E571"/>
    <a:srgbClr val="7EDF67"/>
    <a:srgbClr val="FF9966"/>
    <a:srgbClr val="FFCC66"/>
    <a:srgbClr val="9DD7D1"/>
    <a:srgbClr val="EB959B"/>
    <a:srgbClr val="FEA4B3"/>
    <a:srgbClr val="FE90A2"/>
    <a:srgbClr val="FDA9B5"/>
    <a:srgbClr val="E77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64" autoAdjust="0"/>
    <p:restoredTop sz="95561" autoAdjust="0"/>
  </p:normalViewPr>
  <p:slideViewPr>
    <p:cSldViewPr snapToGrid="0">
      <p:cViewPr>
        <p:scale>
          <a:sx n="50" d="100"/>
          <a:sy n="50" d="100"/>
        </p:scale>
        <p:origin x="220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EE698-C700-4D04-B61D-BA2F5F241C10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31601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1343" y="9431601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962D5-827E-47BC-A4A5-E37072B2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2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6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81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44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27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28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F1C627-F103-C588-F34C-380E623AD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5904FCF-D1BC-5277-D29A-E16037004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46BE742-5539-DBE3-3BBB-14B47BD4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3845244-4C67-029D-92B7-970133FB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0016211-83A0-6FF6-0A6F-4E60FCAD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6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A37A21-10C0-2ADB-A876-6B6D8FF3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854E1E-B168-747B-72AF-E2AFAF5D1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1CF0E71-0585-45F3-0E08-2995E23A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BBF2CF8-3B97-F0A1-518A-F6436C89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2228424-986F-CFD8-93F9-1EA460BD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3DF35DB-042A-3487-B69C-A9FDD21D8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830A950-4A7B-0168-D040-FC6A67654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234C0B-C7A1-C429-CC5C-CB7407C2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D5DC9EE-ADD0-A8B2-68E3-64DAE163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15CA66-20E0-AB0F-3452-E7504318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E0D642-95E2-2FD5-7E1E-F3DFA286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E1692-70E7-CC2E-9949-9E4A6422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382FBC4-53E8-C373-5BE5-73B9172C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5D851C-D646-4C6F-4BC7-88CA7711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3CD851-90D1-7249-30FE-60BEC0B0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9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B06746-BA0B-CB5A-2697-17CAEF64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928AE1B-5D7E-CADB-12C0-0038A198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E8362BC-B7E7-DEDD-45A0-6F859A8C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83050F6-1B84-80DE-2186-4325DE14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FAE27A-74A3-F90F-44B4-05E32557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3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663DA4-E04B-7D80-8DBA-0D02B200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8C8442-1A1A-F6CB-11EE-1081F47A3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5C74A4A-E72F-B761-55BC-48F95E96C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234E22C-C136-DE18-C1A2-A59DC8CE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56968DE-C630-AF85-004F-A8C2803A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998F0D5-1962-2C13-CE18-3BC1E1B4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6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F4A145-F45E-24A1-B083-FB7095A92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581ACBD-36AB-CD9D-F6BE-0854CE78D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F33F22C-C1A9-56CA-A48A-78B97473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490668D-D0C0-7C4C-180E-DE4FCE993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33BDDD5-D799-B028-63E4-8F8DB393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D871CA7-1811-D8C5-3E68-79C0991E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9D4AF54-D723-E77A-5EAB-53F28884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C2C0EAF-9640-9928-98E0-A80BFA70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2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8AA21F-BC65-AF0C-49E1-D088BEB9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DDADC33-3066-B987-BEA4-6D61AA86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02ADAE6-A398-B704-EABC-00D1C79A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3A96972-7BA5-314B-2DA6-509468AE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3875EC7-23E9-885C-781D-51463876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24E245B-F78C-AA26-46A0-C0E46834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448EB56-A759-9677-47CE-76E20F1B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E9E649-FDC2-ED93-A854-BB27AF8B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787687-E14B-B53F-5CEB-36163A06F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DE416D4-9DD6-5E5A-CCEA-B7EEE1E2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1405934-9D3F-E9DE-0B97-8FFBB1CF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2160F70-1A73-77F5-FBCC-FD37681A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53AD6B0-1C14-C4ED-1E13-B370EE1D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9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F117B3-E1E0-9E58-8B7E-BF784F10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045B183-8896-B070-9CF0-B8559C006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0624E1D-1D4E-A766-4349-40790F4A1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D772897-FEEC-297D-3094-345F7369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23B8C10-762E-9C16-2D5D-EBE9E41D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81C3371-6F84-F4F6-6117-CE0D3A9C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C7E9423-89FB-C1D8-6F9D-AC09A7CC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A47701E-19A5-0904-A31D-526CD1E2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A3959D8-032A-8982-A709-A6808A96C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9524-C780-48AF-9AC9-1383BF3F14F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9143419-3F5D-6657-BD5A-2750223F4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A25D3E3-A253-9219-3BAF-0469C0B5D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A36AB3EA-89F5-4204-9DAA-CE8F90CE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592579"/>
              </p:ext>
            </p:extLst>
          </p:nvPr>
        </p:nvGraphicFramePr>
        <p:xfrm>
          <a:off x="4047222" y="568937"/>
          <a:ext cx="7633244" cy="295269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1807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1807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1,329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191093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487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1807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1,816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55FBA5CE-673E-413E-BD98-A8783A90DB1A}"/>
              </a:ext>
            </a:extLst>
          </p:cNvPr>
          <p:cNvSpPr/>
          <p:nvPr/>
        </p:nvSpPr>
        <p:spPr>
          <a:xfrm>
            <a:off x="868886" y="707205"/>
            <a:ext cx="2252118" cy="328034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 1</a:t>
            </a:r>
            <a:r>
              <a:rPr lang="th-TH" sz="2000" b="1" i="0" u="none" strike="noStrike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816</a:t>
            </a:r>
            <a:r>
              <a:rPr lang="th-TH" sz="2000" b="1" i="0" u="none" strike="noStrike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70963" y="122309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4047222" y="389172"/>
            <a:ext cx="7633244" cy="216000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20400"/>
            <a:ext cx="12192000" cy="216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ประจำเดือนกันยายน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04186" y="87307"/>
            <a:ext cx="1114368" cy="891495"/>
          </a:xfrm>
          <a:prstGeom prst="rect">
            <a:avLst/>
          </a:prstGeom>
        </p:spPr>
      </p:pic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C9A51416-89E5-6ECE-F9B0-CB7FE85C9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52918"/>
              </p:ext>
            </p:extLst>
          </p:nvPr>
        </p:nvGraphicFramePr>
        <p:xfrm>
          <a:off x="242527" y="1259338"/>
          <a:ext cx="3504837" cy="4641327"/>
        </p:xfrm>
        <a:graphic>
          <a:graphicData uri="http://schemas.openxmlformats.org/drawingml/2006/table">
            <a:tbl>
              <a:tblPr firstRow="1" firstCol="1" bandRow="1"/>
              <a:tblGrid>
                <a:gridCol w="259538">
                  <a:extLst>
                    <a:ext uri="{9D8B030D-6E8A-4147-A177-3AD203B41FA5}">
                      <a16:colId xmlns:a16="http://schemas.microsoft.com/office/drawing/2014/main" val="2103297508"/>
                    </a:ext>
                  </a:extLst>
                </a:gridCol>
                <a:gridCol w="743715">
                  <a:extLst>
                    <a:ext uri="{9D8B030D-6E8A-4147-A177-3AD203B41FA5}">
                      <a16:colId xmlns:a16="http://schemas.microsoft.com/office/drawing/2014/main" val="1354682905"/>
                    </a:ext>
                  </a:extLst>
                </a:gridCol>
                <a:gridCol w="396369">
                  <a:extLst>
                    <a:ext uri="{9D8B030D-6E8A-4147-A177-3AD203B41FA5}">
                      <a16:colId xmlns:a16="http://schemas.microsoft.com/office/drawing/2014/main" val="3918370825"/>
                    </a:ext>
                  </a:extLst>
                </a:gridCol>
                <a:gridCol w="337079">
                  <a:extLst>
                    <a:ext uri="{9D8B030D-6E8A-4147-A177-3AD203B41FA5}">
                      <a16:colId xmlns:a16="http://schemas.microsoft.com/office/drawing/2014/main" val="25194430"/>
                    </a:ext>
                  </a:extLst>
                </a:gridCol>
                <a:gridCol w="392920">
                  <a:extLst>
                    <a:ext uri="{9D8B030D-6E8A-4147-A177-3AD203B41FA5}">
                      <a16:colId xmlns:a16="http://schemas.microsoft.com/office/drawing/2014/main" val="1546095928"/>
                    </a:ext>
                  </a:extLst>
                </a:gridCol>
                <a:gridCol w="333713">
                  <a:extLst>
                    <a:ext uri="{9D8B030D-6E8A-4147-A177-3AD203B41FA5}">
                      <a16:colId xmlns:a16="http://schemas.microsoft.com/office/drawing/2014/main" val="645425366"/>
                    </a:ext>
                  </a:extLst>
                </a:gridCol>
                <a:gridCol w="335909">
                  <a:extLst>
                    <a:ext uri="{9D8B030D-6E8A-4147-A177-3AD203B41FA5}">
                      <a16:colId xmlns:a16="http://schemas.microsoft.com/office/drawing/2014/main" val="3839315753"/>
                    </a:ext>
                  </a:extLst>
                </a:gridCol>
                <a:gridCol w="335909">
                  <a:extLst>
                    <a:ext uri="{9D8B030D-6E8A-4147-A177-3AD203B41FA5}">
                      <a16:colId xmlns:a16="http://schemas.microsoft.com/office/drawing/2014/main" val="733947414"/>
                    </a:ext>
                  </a:extLst>
                </a:gridCol>
                <a:gridCol w="369685">
                  <a:extLst>
                    <a:ext uri="{9D8B030D-6E8A-4147-A177-3AD203B41FA5}">
                      <a16:colId xmlns:a16="http://schemas.microsoft.com/office/drawing/2014/main" val="2926288169"/>
                    </a:ext>
                  </a:extLst>
                </a:gridCol>
              </a:tblGrid>
              <a:tr h="291935"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42870"/>
                  </a:ext>
                </a:extLst>
              </a:tr>
              <a:tr h="191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88452"/>
                  </a:ext>
                </a:extLst>
              </a:tr>
              <a:tr h="2130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370524"/>
                  </a:ext>
                </a:extLst>
              </a:tr>
              <a:tr h="21537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517848"/>
                  </a:ext>
                </a:extLst>
              </a:tr>
              <a:tr h="19151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85030"/>
                  </a:ext>
                </a:extLst>
              </a:tr>
              <a:tr h="2460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057202"/>
                  </a:ext>
                </a:extLst>
              </a:tr>
              <a:tr h="2251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710056"/>
                  </a:ext>
                </a:extLst>
              </a:tr>
              <a:tr h="24084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37353"/>
                  </a:ext>
                </a:extLst>
              </a:tr>
              <a:tr h="38203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48106"/>
                  </a:ext>
                </a:extLst>
              </a:tr>
              <a:tr h="38203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54033"/>
                  </a:ext>
                </a:extLst>
              </a:tr>
              <a:tr h="21188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83456"/>
                  </a:ext>
                </a:extLst>
              </a:tr>
              <a:tr h="23699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69917"/>
                  </a:ext>
                </a:extLst>
              </a:tr>
              <a:tr h="23176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45934"/>
                  </a:ext>
                </a:extLst>
              </a:tr>
              <a:tr h="24608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26930"/>
                  </a:ext>
                </a:extLst>
              </a:tr>
              <a:tr h="2722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17496"/>
                  </a:ext>
                </a:extLst>
              </a:tr>
              <a:tr h="38203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16271"/>
                  </a:ext>
                </a:extLst>
              </a:tr>
              <a:tr h="2919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862424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5931C266-DE67-4AB8-5F59-56AD97C432BA}"/>
              </a:ext>
            </a:extLst>
          </p:cNvPr>
          <p:cNvSpPr/>
          <p:nvPr/>
        </p:nvSpPr>
        <p:spPr>
          <a:xfrm>
            <a:off x="0" y="6433650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กันยายน 256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BEBF4A67-B342-754F-58BA-B3CEE1EEE324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7C25B153-5D89-8EF6-6C84-ED1EE9743281}"/>
              </a:ext>
            </a:extLst>
          </p:cNvPr>
          <p:cNvSpPr/>
          <p:nvPr/>
        </p:nvSpPr>
        <p:spPr>
          <a:xfrm>
            <a:off x="4047221" y="3593392"/>
            <a:ext cx="7633244" cy="216000"/>
          </a:xfrm>
          <a:prstGeom prst="roundRect">
            <a:avLst/>
          </a:prstGeom>
          <a:solidFill>
            <a:srgbClr val="98D4CE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แบ่งตามศักยภาพของผู้สูงอายุ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375E650-E7B1-7807-725A-A07295033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367102"/>
              </p:ext>
            </p:extLst>
          </p:nvPr>
        </p:nvGraphicFramePr>
        <p:xfrm>
          <a:off x="4047221" y="3809392"/>
          <a:ext cx="7633242" cy="284988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1908">
                  <a:extLst>
                    <a:ext uri="{9D8B030D-6E8A-4147-A177-3AD203B41FA5}">
                      <a16:colId xmlns:a16="http://schemas.microsoft.com/office/drawing/2014/main" val="1007222585"/>
                    </a:ext>
                  </a:extLst>
                </a:gridCol>
                <a:gridCol w="106847">
                  <a:extLst>
                    <a:ext uri="{9D8B030D-6E8A-4147-A177-3AD203B41FA5}">
                      <a16:colId xmlns:a16="http://schemas.microsoft.com/office/drawing/2014/main" val="142727424"/>
                    </a:ext>
                  </a:extLst>
                </a:gridCol>
                <a:gridCol w="889001">
                  <a:extLst>
                    <a:ext uri="{9D8B030D-6E8A-4147-A177-3AD203B41FA5}">
                      <a16:colId xmlns:a16="http://schemas.microsoft.com/office/drawing/2014/main" val="609799695"/>
                    </a:ext>
                  </a:extLst>
                </a:gridCol>
                <a:gridCol w="748557">
                  <a:extLst>
                    <a:ext uri="{9D8B030D-6E8A-4147-A177-3AD203B41FA5}">
                      <a16:colId xmlns:a16="http://schemas.microsoft.com/office/drawing/2014/main" val="3402277571"/>
                    </a:ext>
                  </a:extLst>
                </a:gridCol>
                <a:gridCol w="761925">
                  <a:extLst>
                    <a:ext uri="{9D8B030D-6E8A-4147-A177-3AD203B41FA5}">
                      <a16:colId xmlns:a16="http://schemas.microsoft.com/office/drawing/2014/main" val="1013841213"/>
                    </a:ext>
                  </a:extLst>
                </a:gridCol>
                <a:gridCol w="541368">
                  <a:extLst>
                    <a:ext uri="{9D8B030D-6E8A-4147-A177-3AD203B41FA5}">
                      <a16:colId xmlns:a16="http://schemas.microsoft.com/office/drawing/2014/main" val="2434938039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3220074907"/>
                    </a:ext>
                  </a:extLst>
                </a:gridCol>
                <a:gridCol w="561418">
                  <a:extLst>
                    <a:ext uri="{9D8B030D-6E8A-4147-A177-3AD203B41FA5}">
                      <a16:colId xmlns:a16="http://schemas.microsoft.com/office/drawing/2014/main" val="2854666551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2016035437"/>
                    </a:ext>
                  </a:extLst>
                </a:gridCol>
                <a:gridCol w="534683">
                  <a:extLst>
                    <a:ext uri="{9D8B030D-6E8A-4147-A177-3AD203B41FA5}">
                      <a16:colId xmlns:a16="http://schemas.microsoft.com/office/drawing/2014/main" val="3200942042"/>
                    </a:ext>
                  </a:extLst>
                </a:gridCol>
                <a:gridCol w="574785">
                  <a:extLst>
                    <a:ext uri="{9D8B030D-6E8A-4147-A177-3AD203B41FA5}">
                      <a16:colId xmlns:a16="http://schemas.microsoft.com/office/drawing/2014/main" val="2715701808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3258676431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256443684"/>
                    </a:ext>
                  </a:extLst>
                </a:gridCol>
              </a:tblGrid>
              <a:tr h="1554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ศพส.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ศพส.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กลุ่มที่ช่วยเหลือตนเองได้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กลุ่มที่อยู่ในภาวะพึงพิง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กลุ่มติดเตียง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48598"/>
                  </a:ext>
                </a:extLst>
              </a:tr>
              <a:tr h="1472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84245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23845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123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0619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034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176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55467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3839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954251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20132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3650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40893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6071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75572"/>
                  </a:ext>
                </a:extLst>
              </a:tr>
              <a:tr h="14728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1,329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045570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ขอนแก่น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th-TH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244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325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569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194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208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402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196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487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590956"/>
                  </a:ext>
                </a:extLst>
              </a:tr>
              <a:tr h="14728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1,816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5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07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A36AB3EA-89F5-4204-9DAA-CE8F90CE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62657"/>
              </p:ext>
            </p:extLst>
          </p:nvPr>
        </p:nvGraphicFramePr>
        <p:xfrm>
          <a:off x="3953687" y="1194977"/>
          <a:ext cx="8019763" cy="534408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612832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95792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4526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4632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46629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274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4632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45781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29314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4526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412287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62811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313337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5146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50640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25242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4004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2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6336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3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275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244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33939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2997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28457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176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3205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3063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3110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2676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2935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34539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30221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31948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1,329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41875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487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36911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1,816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4289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55FBA5CE-673E-413E-BD98-A8783A90DB1A}"/>
              </a:ext>
            </a:extLst>
          </p:cNvPr>
          <p:cNvSpPr/>
          <p:nvPr/>
        </p:nvSpPr>
        <p:spPr>
          <a:xfrm>
            <a:off x="673963" y="583403"/>
            <a:ext cx="2696768" cy="526807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4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 1</a:t>
            </a:r>
            <a:r>
              <a:rPr lang="th-TH" sz="2400" b="1" i="0" u="none" strike="noStrike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,816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366285" y="46651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3953691" y="709301"/>
            <a:ext cx="8019763" cy="391352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248692"/>
            <a:ext cx="12192000" cy="216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ประจำเดือนกันยายน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53815" y="58872"/>
            <a:ext cx="1114368" cy="891495"/>
          </a:xfrm>
          <a:prstGeom prst="rect">
            <a:avLst/>
          </a:prstGeom>
        </p:spPr>
      </p:pic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C9A51416-89E5-6ECE-F9B0-CB7FE85C9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011856"/>
              </p:ext>
            </p:extLst>
          </p:nvPr>
        </p:nvGraphicFramePr>
        <p:xfrm>
          <a:off x="170963" y="1204090"/>
          <a:ext cx="3701503" cy="5337228"/>
        </p:xfrm>
        <a:graphic>
          <a:graphicData uri="http://schemas.openxmlformats.org/drawingml/2006/table">
            <a:tbl>
              <a:tblPr firstRow="1" firstCol="1" bandRow="1"/>
              <a:tblGrid>
                <a:gridCol w="274195">
                  <a:extLst>
                    <a:ext uri="{9D8B030D-6E8A-4147-A177-3AD203B41FA5}">
                      <a16:colId xmlns:a16="http://schemas.microsoft.com/office/drawing/2014/main" val="2103297508"/>
                    </a:ext>
                  </a:extLst>
                </a:gridCol>
                <a:gridCol w="785716">
                  <a:extLst>
                    <a:ext uri="{9D8B030D-6E8A-4147-A177-3AD203B41FA5}">
                      <a16:colId xmlns:a16="http://schemas.microsoft.com/office/drawing/2014/main" val="1354682905"/>
                    </a:ext>
                  </a:extLst>
                </a:gridCol>
                <a:gridCol w="418754">
                  <a:extLst>
                    <a:ext uri="{9D8B030D-6E8A-4147-A177-3AD203B41FA5}">
                      <a16:colId xmlns:a16="http://schemas.microsoft.com/office/drawing/2014/main" val="3918370825"/>
                    </a:ext>
                  </a:extLst>
                </a:gridCol>
                <a:gridCol w="356115">
                  <a:extLst>
                    <a:ext uri="{9D8B030D-6E8A-4147-A177-3AD203B41FA5}">
                      <a16:colId xmlns:a16="http://schemas.microsoft.com/office/drawing/2014/main" val="25194430"/>
                    </a:ext>
                  </a:extLst>
                </a:gridCol>
                <a:gridCol w="415109">
                  <a:extLst>
                    <a:ext uri="{9D8B030D-6E8A-4147-A177-3AD203B41FA5}">
                      <a16:colId xmlns:a16="http://schemas.microsoft.com/office/drawing/2014/main" val="1546095928"/>
                    </a:ext>
                  </a:extLst>
                </a:gridCol>
                <a:gridCol w="352559">
                  <a:extLst>
                    <a:ext uri="{9D8B030D-6E8A-4147-A177-3AD203B41FA5}">
                      <a16:colId xmlns:a16="http://schemas.microsoft.com/office/drawing/2014/main" val="645425366"/>
                    </a:ext>
                  </a:extLst>
                </a:gridCol>
                <a:gridCol w="353614">
                  <a:extLst>
                    <a:ext uri="{9D8B030D-6E8A-4147-A177-3AD203B41FA5}">
                      <a16:colId xmlns:a16="http://schemas.microsoft.com/office/drawing/2014/main" val="3839315753"/>
                    </a:ext>
                  </a:extLst>
                </a:gridCol>
                <a:gridCol w="354879">
                  <a:extLst>
                    <a:ext uri="{9D8B030D-6E8A-4147-A177-3AD203B41FA5}">
                      <a16:colId xmlns:a16="http://schemas.microsoft.com/office/drawing/2014/main" val="733947414"/>
                    </a:ext>
                  </a:extLst>
                </a:gridCol>
                <a:gridCol w="390562">
                  <a:extLst>
                    <a:ext uri="{9D8B030D-6E8A-4147-A177-3AD203B41FA5}">
                      <a16:colId xmlns:a16="http://schemas.microsoft.com/office/drawing/2014/main" val="2926288169"/>
                    </a:ext>
                  </a:extLst>
                </a:gridCol>
              </a:tblGrid>
              <a:tr h="377592"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42870"/>
                  </a:ext>
                </a:extLst>
              </a:tr>
              <a:tr h="22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88452"/>
                  </a:ext>
                </a:extLst>
              </a:tr>
              <a:tr h="275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370524"/>
                  </a:ext>
                </a:extLst>
              </a:tr>
              <a:tr h="27856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517848"/>
                  </a:ext>
                </a:extLst>
              </a:tr>
              <a:tr h="32865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85030"/>
                  </a:ext>
                </a:extLst>
              </a:tr>
              <a:tr h="31828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057202"/>
                  </a:ext>
                </a:extLst>
              </a:tr>
              <a:tr h="29119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710056"/>
                  </a:ext>
                </a:extLst>
              </a:tr>
              <a:tr h="3115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37353"/>
                  </a:ext>
                </a:extLst>
              </a:tr>
              <a:tr h="30473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48106"/>
                  </a:ext>
                </a:extLst>
              </a:tr>
              <a:tr h="31828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54033"/>
                  </a:ext>
                </a:extLst>
              </a:tr>
              <a:tr h="2740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83456"/>
                  </a:ext>
                </a:extLst>
              </a:tr>
              <a:tr h="30653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69917"/>
                  </a:ext>
                </a:extLst>
              </a:tr>
              <a:tr h="2997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45934"/>
                  </a:ext>
                </a:extLst>
              </a:tr>
              <a:tr h="31828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26930"/>
                  </a:ext>
                </a:extLst>
              </a:tr>
              <a:tr h="3521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17496"/>
                  </a:ext>
                </a:extLst>
              </a:tr>
              <a:tr h="27765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16271"/>
                  </a:ext>
                </a:extLst>
              </a:tr>
              <a:tr h="3775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862424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5931C266-DE67-4AB8-5F59-56AD97C432BA}"/>
              </a:ext>
            </a:extLst>
          </p:cNvPr>
          <p:cNvSpPr/>
          <p:nvPr/>
        </p:nvSpPr>
        <p:spPr>
          <a:xfrm>
            <a:off x="0" y="6539062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กันยายน 256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BEBF4A67-B342-754F-58BA-B3CEE1EEE324}"/>
              </a:ext>
            </a:extLst>
          </p:cNvPr>
          <p:cNvCxnSpPr/>
          <p:nvPr/>
        </p:nvCxnSpPr>
        <p:spPr>
          <a:xfrm>
            <a:off x="3484282" y="1204090"/>
            <a:ext cx="0" cy="880951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07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E7F017B2-DDF9-60A1-59CE-DDD68EA99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93494"/>
              </p:ext>
            </p:extLst>
          </p:nvPr>
        </p:nvGraphicFramePr>
        <p:xfrm>
          <a:off x="1978429" y="1141806"/>
          <a:ext cx="8891130" cy="4868670"/>
        </p:xfrm>
        <a:graphic>
          <a:graphicData uri="http://schemas.openxmlformats.org/drawingml/2006/table">
            <a:tbl>
              <a:tblPr/>
              <a:tblGrid>
                <a:gridCol w="391806">
                  <a:extLst>
                    <a:ext uri="{9D8B030D-6E8A-4147-A177-3AD203B41FA5}">
                      <a16:colId xmlns:a16="http://schemas.microsoft.com/office/drawing/2014/main" val="3219723803"/>
                    </a:ext>
                  </a:extLst>
                </a:gridCol>
                <a:gridCol w="1722221">
                  <a:extLst>
                    <a:ext uri="{9D8B030D-6E8A-4147-A177-3AD203B41FA5}">
                      <a16:colId xmlns:a16="http://schemas.microsoft.com/office/drawing/2014/main" val="3547302982"/>
                    </a:ext>
                  </a:extLst>
                </a:gridCol>
                <a:gridCol w="606291">
                  <a:extLst>
                    <a:ext uri="{9D8B030D-6E8A-4147-A177-3AD203B41FA5}">
                      <a16:colId xmlns:a16="http://schemas.microsoft.com/office/drawing/2014/main" val="998130741"/>
                    </a:ext>
                  </a:extLst>
                </a:gridCol>
                <a:gridCol w="553573">
                  <a:extLst>
                    <a:ext uri="{9D8B030D-6E8A-4147-A177-3AD203B41FA5}">
                      <a16:colId xmlns:a16="http://schemas.microsoft.com/office/drawing/2014/main" val="4143275960"/>
                    </a:ext>
                  </a:extLst>
                </a:gridCol>
                <a:gridCol w="544783">
                  <a:extLst>
                    <a:ext uri="{9D8B030D-6E8A-4147-A177-3AD203B41FA5}">
                      <a16:colId xmlns:a16="http://schemas.microsoft.com/office/drawing/2014/main" val="3751547587"/>
                    </a:ext>
                  </a:extLst>
                </a:gridCol>
                <a:gridCol w="492064">
                  <a:extLst>
                    <a:ext uri="{9D8B030D-6E8A-4147-A177-3AD203B41FA5}">
                      <a16:colId xmlns:a16="http://schemas.microsoft.com/office/drawing/2014/main" val="1909144162"/>
                    </a:ext>
                  </a:extLst>
                </a:gridCol>
                <a:gridCol w="483276">
                  <a:extLst>
                    <a:ext uri="{9D8B030D-6E8A-4147-A177-3AD203B41FA5}">
                      <a16:colId xmlns:a16="http://schemas.microsoft.com/office/drawing/2014/main" val="3911562678"/>
                    </a:ext>
                  </a:extLst>
                </a:gridCol>
                <a:gridCol w="587002">
                  <a:extLst>
                    <a:ext uri="{9D8B030D-6E8A-4147-A177-3AD203B41FA5}">
                      <a16:colId xmlns:a16="http://schemas.microsoft.com/office/drawing/2014/main" val="905232695"/>
                    </a:ext>
                  </a:extLst>
                </a:gridCol>
                <a:gridCol w="479323">
                  <a:extLst>
                    <a:ext uri="{9D8B030D-6E8A-4147-A177-3AD203B41FA5}">
                      <a16:colId xmlns:a16="http://schemas.microsoft.com/office/drawing/2014/main" val="1105931421"/>
                    </a:ext>
                  </a:extLst>
                </a:gridCol>
                <a:gridCol w="420329">
                  <a:extLst>
                    <a:ext uri="{9D8B030D-6E8A-4147-A177-3AD203B41FA5}">
                      <a16:colId xmlns:a16="http://schemas.microsoft.com/office/drawing/2014/main" val="1554603485"/>
                    </a:ext>
                  </a:extLst>
                </a:gridCol>
                <a:gridCol w="349795">
                  <a:extLst>
                    <a:ext uri="{9D8B030D-6E8A-4147-A177-3AD203B41FA5}">
                      <a16:colId xmlns:a16="http://schemas.microsoft.com/office/drawing/2014/main" val="1787125898"/>
                    </a:ext>
                  </a:extLst>
                </a:gridCol>
                <a:gridCol w="404194">
                  <a:extLst>
                    <a:ext uri="{9D8B030D-6E8A-4147-A177-3AD203B41FA5}">
                      <a16:colId xmlns:a16="http://schemas.microsoft.com/office/drawing/2014/main" val="2174682095"/>
                    </a:ext>
                  </a:extLst>
                </a:gridCol>
                <a:gridCol w="568693">
                  <a:extLst>
                    <a:ext uri="{9D8B030D-6E8A-4147-A177-3AD203B41FA5}">
                      <a16:colId xmlns:a16="http://schemas.microsoft.com/office/drawing/2014/main" val="303140228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1095275805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402066092"/>
                    </a:ext>
                  </a:extLst>
                </a:gridCol>
              </a:tblGrid>
              <a:tr h="50441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ผู้สูงอายุประเภทเสียค่าบริการ 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(เข้าใหม่)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(ประเภทสามัญ)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(ประเภทหอพัก)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(ประเภทบังกะโล)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28742"/>
                  </a:ext>
                </a:extLst>
              </a:tr>
              <a:tr h="28834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79766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27463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7873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13096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3138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5956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2529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97052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73360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6447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2541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76523"/>
                  </a:ext>
                </a:extLst>
              </a:tr>
              <a:tr h="28879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232</a:t>
                      </a:r>
                      <a:endParaRPr lang="th-TH" sz="11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6,436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84575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  <a:endParaRPr lang="th-TH" sz="1500" b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32916"/>
                  </a:ext>
                </a:extLst>
              </a:tr>
              <a:tr h="321582">
                <a:tc>
                  <a:txBody>
                    <a:bodyPr/>
                    <a:lstStyle/>
                    <a:p>
                      <a:pPr algn="l" rtl="0" fontAlgn="b"/>
                      <a:endParaRPr lang="th-TH" sz="17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  <a:endParaRPr lang="th-TH" sz="17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109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592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</a:t>
                      </a:r>
                      <a:r>
                        <a:rPr lang="th-TH" sz="1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232</a:t>
                      </a:r>
                      <a:endParaRPr lang="th-TH" sz="11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312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6,436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84186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467083"/>
            <a:ext cx="3865676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กันยายน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15704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258624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ประจำเดือนกันยายน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15095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978430" y="749169"/>
            <a:ext cx="8794865" cy="353032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ผู้สูงอายุเสียค่าบริการ (เข้าใหม่/รอรับบริการ) แยกตามประเภท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</p:spTree>
    <p:extLst>
      <p:ext uri="{BB962C8B-B14F-4D97-AF65-F5344CB8AC3E}">
        <p14:creationId xmlns:p14="http://schemas.microsoft.com/office/powerpoint/2010/main" val="21693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467083"/>
            <a:ext cx="3786546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กันยายน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67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23324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392313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ประจำเดือนกันยายน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22715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841322" y="825369"/>
            <a:ext cx="8931974" cy="3530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ผู้สูงอายุที่มีภาวะสมองเสื่อม/จิตเวช/มีปัญหาพฤติกรรมการอยู่ร่วมกับคนอื่น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7E2824B0-FCE3-63D9-B391-9446CE9E8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5997"/>
              </p:ext>
            </p:extLst>
          </p:nvPr>
        </p:nvGraphicFramePr>
        <p:xfrm>
          <a:off x="1841322" y="1258348"/>
          <a:ext cx="8931979" cy="4691523"/>
        </p:xfrm>
        <a:graphic>
          <a:graphicData uri="http://schemas.openxmlformats.org/drawingml/2006/table">
            <a:tbl>
              <a:tblPr/>
              <a:tblGrid>
                <a:gridCol w="535409">
                  <a:extLst>
                    <a:ext uri="{9D8B030D-6E8A-4147-A177-3AD203B41FA5}">
                      <a16:colId xmlns:a16="http://schemas.microsoft.com/office/drawing/2014/main" val="2830610402"/>
                    </a:ext>
                  </a:extLst>
                </a:gridCol>
                <a:gridCol w="2243617">
                  <a:extLst>
                    <a:ext uri="{9D8B030D-6E8A-4147-A177-3AD203B41FA5}">
                      <a16:colId xmlns:a16="http://schemas.microsoft.com/office/drawing/2014/main" val="1407505615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17410365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1297393909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603442251"/>
                    </a:ext>
                  </a:extLst>
                </a:gridCol>
                <a:gridCol w="433426">
                  <a:extLst>
                    <a:ext uri="{9D8B030D-6E8A-4147-A177-3AD203B41FA5}">
                      <a16:colId xmlns:a16="http://schemas.microsoft.com/office/drawing/2014/main" val="3040487697"/>
                    </a:ext>
                  </a:extLst>
                </a:gridCol>
                <a:gridCol w="484418">
                  <a:extLst>
                    <a:ext uri="{9D8B030D-6E8A-4147-A177-3AD203B41FA5}">
                      <a16:colId xmlns:a16="http://schemas.microsoft.com/office/drawing/2014/main" val="1004545121"/>
                    </a:ext>
                  </a:extLst>
                </a:gridCol>
                <a:gridCol w="467421">
                  <a:extLst>
                    <a:ext uri="{9D8B030D-6E8A-4147-A177-3AD203B41FA5}">
                      <a16:colId xmlns:a16="http://schemas.microsoft.com/office/drawing/2014/main" val="1784889875"/>
                    </a:ext>
                  </a:extLst>
                </a:gridCol>
                <a:gridCol w="577901">
                  <a:extLst>
                    <a:ext uri="{9D8B030D-6E8A-4147-A177-3AD203B41FA5}">
                      <a16:colId xmlns:a16="http://schemas.microsoft.com/office/drawing/2014/main" val="2668332449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3964343171"/>
                    </a:ext>
                  </a:extLst>
                </a:gridCol>
                <a:gridCol w="543907">
                  <a:extLst>
                    <a:ext uri="{9D8B030D-6E8A-4147-A177-3AD203B41FA5}">
                      <a16:colId xmlns:a16="http://schemas.microsoft.com/office/drawing/2014/main" val="4012950759"/>
                    </a:ext>
                  </a:extLst>
                </a:gridCol>
                <a:gridCol w="475919">
                  <a:extLst>
                    <a:ext uri="{9D8B030D-6E8A-4147-A177-3AD203B41FA5}">
                      <a16:colId xmlns:a16="http://schemas.microsoft.com/office/drawing/2014/main" val="201233202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3182742241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1734336813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4128185998"/>
                    </a:ext>
                  </a:extLst>
                </a:gridCol>
              </a:tblGrid>
              <a:tr h="34839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ผู้สูงอายุที่พบอาการบ่งชี้สมองเสื่อม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ผู้สูงอายุที่มีอาการสมองเสื่อม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ผู้สูงอายุที่เป็นจิตเวช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ผู้สูงอายุที่มีปัญหาพฤติกรรมอยู่ร่วมกับคนอื่น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54238"/>
                  </a:ext>
                </a:extLst>
              </a:tr>
              <a:tr h="2630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9510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1879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8209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5785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25934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0127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71165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0816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25062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02210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7860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9280"/>
                  </a:ext>
                </a:extLst>
              </a:tr>
              <a:tr h="21642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8612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18033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rtl="0" fontAlgn="b"/>
                      <a:endParaRPr lang="th-TH" sz="15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158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127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215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87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7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448033"/>
            <a:ext cx="3786546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30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กันยายน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67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2141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331537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ประจำเดือนกันยายน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2081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2584894" y="806319"/>
            <a:ext cx="7604103" cy="353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ผู้สูงอายุที่รับเข้ามาอยู่ใหม่/จำหน่ายออก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BBB7C8DD-1FCB-9C69-68BA-A90CBB98D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42155"/>
              </p:ext>
            </p:extLst>
          </p:nvPr>
        </p:nvGraphicFramePr>
        <p:xfrm>
          <a:off x="2584894" y="1239298"/>
          <a:ext cx="7604105" cy="4525556"/>
        </p:xfrm>
        <a:graphic>
          <a:graphicData uri="http://schemas.openxmlformats.org/drawingml/2006/table">
            <a:tbl>
              <a:tblPr/>
              <a:tblGrid>
                <a:gridCol w="524134">
                  <a:extLst>
                    <a:ext uri="{9D8B030D-6E8A-4147-A177-3AD203B41FA5}">
                      <a16:colId xmlns:a16="http://schemas.microsoft.com/office/drawing/2014/main" val="2858126944"/>
                    </a:ext>
                  </a:extLst>
                </a:gridCol>
                <a:gridCol w="2196373">
                  <a:extLst>
                    <a:ext uri="{9D8B030D-6E8A-4147-A177-3AD203B41FA5}">
                      <a16:colId xmlns:a16="http://schemas.microsoft.com/office/drawing/2014/main" val="1165742649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483842016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1677835564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4200918320"/>
                    </a:ext>
                  </a:extLst>
                </a:gridCol>
                <a:gridCol w="424299">
                  <a:extLst>
                    <a:ext uri="{9D8B030D-6E8A-4147-A177-3AD203B41FA5}">
                      <a16:colId xmlns:a16="http://schemas.microsoft.com/office/drawing/2014/main" val="273376552"/>
                    </a:ext>
                  </a:extLst>
                </a:gridCol>
                <a:gridCol w="474216">
                  <a:extLst>
                    <a:ext uri="{9D8B030D-6E8A-4147-A177-3AD203B41FA5}">
                      <a16:colId xmlns:a16="http://schemas.microsoft.com/office/drawing/2014/main" val="3444017072"/>
                    </a:ext>
                  </a:extLst>
                </a:gridCol>
                <a:gridCol w="457577">
                  <a:extLst>
                    <a:ext uri="{9D8B030D-6E8A-4147-A177-3AD203B41FA5}">
                      <a16:colId xmlns:a16="http://schemas.microsoft.com/office/drawing/2014/main" val="3707390458"/>
                    </a:ext>
                  </a:extLst>
                </a:gridCol>
                <a:gridCol w="565732">
                  <a:extLst>
                    <a:ext uri="{9D8B030D-6E8A-4147-A177-3AD203B41FA5}">
                      <a16:colId xmlns:a16="http://schemas.microsoft.com/office/drawing/2014/main" val="1745727140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3323543455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488350977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1358509394"/>
                    </a:ext>
                  </a:extLst>
                </a:gridCol>
              </a:tblGrid>
              <a:tr h="3506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ผู้สูงอายุที่รับเข้า</a:t>
                      </a:r>
                    </a:p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มาอยู่ใหม่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</a:t>
                      </a:r>
                      <a:r>
                        <a:rPr lang="th-TH" sz="1600" b="1" dirty="0" err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ถึงเเก่กรรม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(ประสาน)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08678"/>
                  </a:ext>
                </a:extLst>
              </a:tr>
              <a:tr h="26480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solidFill>
                          <a:schemeClr val="tx1"/>
                        </a:solidFill>
                        <a:effectLst/>
                        <a:latin typeface="Sarabun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267104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24188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254332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30685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574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0610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730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8815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433494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35109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77341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17752"/>
                  </a:ext>
                </a:extLst>
              </a:tr>
              <a:tr h="26480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75033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05083"/>
                  </a:ext>
                </a:extLst>
              </a:tr>
              <a:tr h="293429">
                <a:tc>
                  <a:txBody>
                    <a:bodyPr/>
                    <a:lstStyle/>
                    <a:p>
                      <a:pPr rtl="0" fontAlgn="b"/>
                      <a:endParaRPr lang="th-TH" sz="17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รวมทั้งสิ้น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91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14718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7692</TotalTime>
  <Words>2195</Words>
  <Application>Microsoft Office PowerPoint</Application>
  <PresentationFormat>Widescreen</PresentationFormat>
  <Paragraphs>1674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Sarabun</vt:lpstr>
      <vt:lpstr>Tahoma</vt:lpstr>
      <vt:lpstr>TH Sarabun New</vt:lpstr>
      <vt:lpstr>TH SarabunPSK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ศูนย์ผส12 เมล์กลาง</dc:creator>
  <cp:lastModifiedBy>dop_ 15NRC44_001</cp:lastModifiedBy>
  <cp:revision>370</cp:revision>
  <cp:lastPrinted>2024-08-15T02:38:11Z</cp:lastPrinted>
  <dcterms:created xsi:type="dcterms:W3CDTF">2023-09-25T09:34:42Z</dcterms:created>
  <dcterms:modified xsi:type="dcterms:W3CDTF">2024-09-30T03:38:59Z</dcterms:modified>
</cp:coreProperties>
</file>