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3" r:id="rId2"/>
    <p:sldId id="295" r:id="rId3"/>
    <p:sldId id="287" r:id="rId4"/>
    <p:sldId id="282" r:id="rId5"/>
    <p:sldId id="283" r:id="rId6"/>
  </p:sldIdLst>
  <p:sldSz cx="12192000" cy="6858000"/>
  <p:notesSz cx="9929813" cy="67992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A4B3"/>
    <a:srgbClr val="AAE571"/>
    <a:srgbClr val="7EDF67"/>
    <a:srgbClr val="FF9966"/>
    <a:srgbClr val="FFCC66"/>
    <a:srgbClr val="9DD7D1"/>
    <a:srgbClr val="EB959B"/>
    <a:srgbClr val="FE90A2"/>
    <a:srgbClr val="FDA9B5"/>
    <a:srgbClr val="E77D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2976" autoAdjust="0"/>
  </p:normalViewPr>
  <p:slideViewPr>
    <p:cSldViewPr snapToGrid="0">
      <p:cViewPr varScale="1">
        <p:scale>
          <a:sx n="80" d="100"/>
          <a:sy n="80" d="100"/>
        </p:scale>
        <p:origin x="12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919" cy="3411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5624598" y="0"/>
            <a:ext cx="4302919" cy="3411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EE698-C700-4D04-B61D-BA2F5F241C10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81463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992982" y="3272145"/>
            <a:ext cx="7943850" cy="26772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2" y="6458121"/>
            <a:ext cx="4302919" cy="341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5624598" y="6458121"/>
            <a:ext cx="4302919" cy="341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962D5-827E-47BC-A4A5-E37072B2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21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968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1A6D4D-985C-CF16-DF54-4225C633F5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>
            <a:extLst>
              <a:ext uri="{FF2B5EF4-FFF2-40B4-BE49-F238E27FC236}">
                <a16:creationId xmlns:a16="http://schemas.microsoft.com/office/drawing/2014/main" id="{5AF4AF69-79C4-5CC4-D663-67BA2FF4C6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>
            <a:extLst>
              <a:ext uri="{FF2B5EF4-FFF2-40B4-BE49-F238E27FC236}">
                <a16:creationId xmlns:a16="http://schemas.microsoft.com/office/drawing/2014/main" id="{4623FC06-26F6-4C85-AE25-8AA31652F4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6362C57F-E487-C601-9C23-AE9D3A6E0E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822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9447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2272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280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AF1C627-F103-C588-F34C-380E623ADB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25904FCF-D1BC-5277-D29A-E160370040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46BE742-5539-DBE3-3BBB-14B47BD4A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3845244-4C67-029D-92B7-970133FBA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0016211-83A0-6FF6-0A6F-4E60FCAD5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76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DA37A21-10C0-2ADB-A876-6B6D8FF33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20854E1E-B168-747B-72AF-E2AFAF5D1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1CF0E71-0585-45F3-0E08-2995E23AC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BBF2CF8-3B97-F0A1-518A-F6436C89A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2228424-986F-CFD8-93F9-1EA460BDF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66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A3DF35DB-042A-3487-B69C-A9FDD21D84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7830A950-4A7B-0168-D040-FC6A67654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F234C0B-C7A1-C429-CC5C-CB7407C22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D5DC9EE-ADD0-A8B2-68E3-64DAE1639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115CA66-20E0-AB0F-3452-E75043180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52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6E0D642-95E2-2FD5-7E1E-F3DFA2861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22E1692-70E7-CC2E-9949-9E4A64220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382FBC4-53E8-C373-5BE5-73B9172C6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15D851C-D646-4C6F-4BC7-88CA77110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43CD851-90D1-7249-30FE-60BEC0B0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991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9B06746-BA0B-CB5A-2697-17CAEF646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E928AE1B-5D7E-CADB-12C0-0038A1988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E8362BC-B7E7-DEDD-45A0-6F859A8CE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83050F6-1B84-80DE-2186-4325DE14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FFAE27A-74A3-F90F-44B4-05E32557E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230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C663DA4-E04B-7D80-8DBA-0D02B200E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38C8442-1A1A-F6CB-11EE-1081F47A3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85C74A4A-E72F-B761-55BC-48F95E96C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D234E22C-C136-DE18-C1A2-A59DC8CE9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456968DE-C630-AF85-004F-A8C2803A6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998F0D5-1962-2C13-CE18-3BC1E1B4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860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7F4A145-F45E-24A1-B083-FB7095A92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B581ACBD-36AB-CD9D-F6BE-0854CE78D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4F33F22C-C1A9-56CA-A48A-78B97473C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3490668D-D0C0-7C4C-180E-DE4FCE993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333BDDD5-D799-B028-63E4-8F8DB3933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3D871CA7-1811-D8C5-3E68-79C0991E3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39D4AF54-D723-E77A-5EAB-53F28884F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8C2C0EAF-9640-9928-98E0-A80BFA70E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620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F8AA21F-BC65-AF0C-49E1-D088BEB92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3DDADC33-3066-B987-BEA4-6D61AA861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E02ADAE6-A398-B704-EABC-00D1C79AC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23A96972-7BA5-314B-2DA6-509468AED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A3875EC7-23E9-885C-781D-51463876D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724E245B-F78C-AA26-46A0-C0E46834D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4448EB56-A759-9677-47CE-76E20F1B1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161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6E9E649-FDC2-ED93-A854-BB27AF8B4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B787687-E14B-B53F-5CEB-36163A06F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DE416D4-9DD6-5E5A-CCEA-B7EEE1E2F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01405934-9D3F-E9DE-0B97-8FFBB1CF5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72160F70-1A73-77F5-FBCC-FD37681AF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553AD6B0-1C14-C4ED-1E13-B370EE1DE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29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BF117B3-E1E0-9E58-8B7E-BF784F10A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B045B183-8896-B070-9CF0-B8559C006B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E0624E1D-1D4E-A766-4349-40790F4A1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D772897-FEEC-297D-3094-345F7369D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123B8C10-762E-9C16-2D5D-EBE9E41D0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81C3371-6F84-F4F6-6117-CE0D3A9C7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56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EC7E9423-89FB-C1D8-6F9D-AC09A7CC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3A47701E-19A5-0904-A31D-526CD1E2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A3959D8-032A-8982-A709-A6808A96CE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D9524-C780-48AF-9AC9-1383BF3F14F4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9143419-3F5D-6657-BD5A-2750223F44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A25D3E3-A253-9219-3BAF-0469C0B5D2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27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ตาราง 19">
            <a:extLst>
              <a:ext uri="{FF2B5EF4-FFF2-40B4-BE49-F238E27FC236}">
                <a16:creationId xmlns:a16="http://schemas.microsoft.com/office/drawing/2014/main" id="{A36AB3EA-89F5-4204-9DAA-CE8F90CE4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522882"/>
              </p:ext>
            </p:extLst>
          </p:nvPr>
        </p:nvGraphicFramePr>
        <p:xfrm>
          <a:off x="3945822" y="567161"/>
          <a:ext cx="7633244" cy="3048025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48132">
                  <a:extLst>
                    <a:ext uri="{9D8B030D-6E8A-4147-A177-3AD203B41FA5}">
                      <a16:colId xmlns:a16="http://schemas.microsoft.com/office/drawing/2014/main" val="61319698"/>
                    </a:ext>
                  </a:extLst>
                </a:gridCol>
                <a:gridCol w="1044395">
                  <a:extLst>
                    <a:ext uri="{9D8B030D-6E8A-4147-A177-3AD203B41FA5}">
                      <a16:colId xmlns:a16="http://schemas.microsoft.com/office/drawing/2014/main" val="730633228"/>
                    </a:ext>
                  </a:extLst>
                </a:gridCol>
                <a:gridCol w="583297">
                  <a:extLst>
                    <a:ext uri="{9D8B030D-6E8A-4147-A177-3AD203B41FA5}">
                      <a16:colId xmlns:a16="http://schemas.microsoft.com/office/drawing/2014/main" val="3814573504"/>
                    </a:ext>
                  </a:extLst>
                </a:gridCol>
                <a:gridCol w="376716">
                  <a:extLst>
                    <a:ext uri="{9D8B030D-6E8A-4147-A177-3AD203B41FA5}">
                      <a16:colId xmlns:a16="http://schemas.microsoft.com/office/drawing/2014/main" val="220094402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618463313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4249291507"/>
                    </a:ext>
                  </a:extLst>
                </a:gridCol>
                <a:gridCol w="425103">
                  <a:extLst>
                    <a:ext uri="{9D8B030D-6E8A-4147-A177-3AD203B41FA5}">
                      <a16:colId xmlns:a16="http://schemas.microsoft.com/office/drawing/2014/main" val="1487261277"/>
                    </a:ext>
                  </a:extLst>
                </a:gridCol>
                <a:gridCol w="406815">
                  <a:extLst>
                    <a:ext uri="{9D8B030D-6E8A-4147-A177-3AD203B41FA5}">
                      <a16:colId xmlns:a16="http://schemas.microsoft.com/office/drawing/2014/main" val="2058360448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379581693"/>
                    </a:ext>
                  </a:extLst>
                </a:gridCol>
                <a:gridCol w="329116">
                  <a:extLst>
                    <a:ext uri="{9D8B030D-6E8A-4147-A177-3AD203B41FA5}">
                      <a16:colId xmlns:a16="http://schemas.microsoft.com/office/drawing/2014/main" val="3317556036"/>
                    </a:ext>
                  </a:extLst>
                </a:gridCol>
                <a:gridCol w="408623">
                  <a:extLst>
                    <a:ext uri="{9D8B030D-6E8A-4147-A177-3AD203B41FA5}">
                      <a16:colId xmlns:a16="http://schemas.microsoft.com/office/drawing/2014/main" val="91254466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2966773193"/>
                    </a:ext>
                  </a:extLst>
                </a:gridCol>
                <a:gridCol w="392416">
                  <a:extLst>
                    <a:ext uri="{9D8B030D-6E8A-4147-A177-3AD203B41FA5}">
                      <a16:colId xmlns:a16="http://schemas.microsoft.com/office/drawing/2014/main" val="2394404022"/>
                    </a:ext>
                  </a:extLst>
                </a:gridCol>
                <a:gridCol w="345325">
                  <a:extLst>
                    <a:ext uri="{9D8B030D-6E8A-4147-A177-3AD203B41FA5}">
                      <a16:colId xmlns:a16="http://schemas.microsoft.com/office/drawing/2014/main" val="778273312"/>
                    </a:ext>
                  </a:extLst>
                </a:gridCol>
                <a:gridCol w="298236">
                  <a:extLst>
                    <a:ext uri="{9D8B030D-6E8A-4147-A177-3AD203B41FA5}">
                      <a16:colId xmlns:a16="http://schemas.microsoft.com/office/drawing/2014/main" val="3647009536"/>
                    </a:ext>
                  </a:extLst>
                </a:gridCol>
                <a:gridCol w="429709">
                  <a:extLst>
                    <a:ext uri="{9D8B030D-6E8A-4147-A177-3AD203B41FA5}">
                      <a16:colId xmlns:a16="http://schemas.microsoft.com/office/drawing/2014/main" val="1023019578"/>
                    </a:ext>
                  </a:extLst>
                </a:gridCol>
                <a:gridCol w="333741">
                  <a:extLst>
                    <a:ext uri="{9D8B030D-6E8A-4147-A177-3AD203B41FA5}">
                      <a16:colId xmlns:a16="http://schemas.microsoft.com/office/drawing/2014/main" val="3921623079"/>
                    </a:ext>
                  </a:extLst>
                </a:gridCol>
                <a:gridCol w="404746">
                  <a:extLst>
                    <a:ext uri="{9D8B030D-6E8A-4147-A177-3AD203B41FA5}">
                      <a16:colId xmlns:a16="http://schemas.microsoft.com/office/drawing/2014/main" val="1941942812"/>
                    </a:ext>
                  </a:extLst>
                </a:gridCol>
              </a:tblGrid>
              <a:tr h="18077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</a:t>
                      </a:r>
                      <a:r>
                        <a:rPr lang="en-GB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th-TH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60 - 69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70 - 79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80 - 89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  <a:r>
                        <a:rPr lang="en-GB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– 99 </a:t>
                      </a:r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 ปีขึ้นไป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h-TH" sz="13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3166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77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4212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239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312009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498321"/>
                  </a:ext>
                </a:extLst>
              </a:tr>
              <a:tr h="20891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192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61845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180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84941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905829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382782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121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019674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211058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62246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102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446999"/>
                  </a:ext>
                </a:extLst>
              </a:tr>
              <a:tr h="2170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315786"/>
                  </a:ext>
                </a:extLst>
              </a:tr>
              <a:tr h="18077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1368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972637"/>
                  </a:ext>
                </a:extLst>
              </a:tr>
              <a:tr h="2333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769660"/>
                  </a:ext>
                </a:extLst>
              </a:tr>
              <a:tr h="952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789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1,986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117239" y="6543283"/>
            <a:ext cx="3558562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6" name="สี่เหลี่ยมผืนผ้า: มุมมน 15">
            <a:extLst>
              <a:ext uri="{FF2B5EF4-FFF2-40B4-BE49-F238E27FC236}">
                <a16:creationId xmlns:a16="http://schemas.microsoft.com/office/drawing/2014/main" id="{55FBA5CE-673E-413E-BD98-A8783A90DB1A}"/>
              </a:ext>
            </a:extLst>
          </p:cNvPr>
          <p:cNvSpPr/>
          <p:nvPr/>
        </p:nvSpPr>
        <p:spPr>
          <a:xfrm>
            <a:off x="926623" y="603662"/>
            <a:ext cx="2252118" cy="328034"/>
          </a:xfrm>
          <a:prstGeom prst="roundRect">
            <a:avLst/>
          </a:prstGeom>
          <a:solidFill>
            <a:srgbClr val="FFA3B2"/>
          </a:solidFill>
          <a:ln>
            <a:solidFill>
              <a:srgbClr val="FF9BAC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จำนวนผู้สูง</a:t>
            </a:r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อายุ</a:t>
            </a:r>
            <a:r>
              <a:rPr lang="en-US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 1</a:t>
            </a:r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,986 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คน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 New" panose="020B0500040200020003" pitchFamily="34" charset="-34"/>
              <a:ea typeface="Tahoma" pitchFamily="34" charset="0"/>
              <a:cs typeface="TH Sarabun New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193557" y="336400"/>
            <a:ext cx="615355" cy="615355"/>
          </a:xfrm>
          <a:prstGeom prst="ellipse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4047222" y="389172"/>
            <a:ext cx="7633244" cy="216000"/>
          </a:xfrm>
          <a:prstGeom prst="roundRect">
            <a:avLst/>
          </a:prstGeom>
          <a:solidFill>
            <a:srgbClr val="FFE497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แบ่งตามช่วงอายุของผู้สูงอายุ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120400"/>
            <a:ext cx="12192000" cy="216000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</a:t>
            </a: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 </a:t>
            </a:r>
            <a:r>
              <a:rPr lang="th-TH" sz="1900" b="1" dirty="0">
                <a:solidFill>
                  <a:prstClr val="black"/>
                </a:solidFill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กุมภาพันธ์ </a:t>
            </a: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204186" y="87307"/>
            <a:ext cx="1114368" cy="891495"/>
          </a:xfrm>
          <a:prstGeom prst="rect">
            <a:avLst/>
          </a:prstGeom>
        </p:spPr>
      </p:pic>
      <p:sp>
        <p:nvSpPr>
          <p:cNvPr id="10" name="สี่เหลี่ยมผืนผ้า 9">
            <a:extLst>
              <a:ext uri="{FF2B5EF4-FFF2-40B4-BE49-F238E27FC236}">
                <a16:creationId xmlns:a16="http://schemas.microsoft.com/office/drawing/2014/main" id="{5931C266-DE67-4AB8-5F59-56AD97C432BA}"/>
              </a:ext>
            </a:extLst>
          </p:cNvPr>
          <p:cNvSpPr/>
          <p:nvPr/>
        </p:nvSpPr>
        <p:spPr>
          <a:xfrm>
            <a:off x="0" y="6653362"/>
            <a:ext cx="4913438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28 กุมภาพันธ์ 2568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cxnSp>
        <p:nvCxnSpPr>
          <p:cNvPr id="24" name="ตัวเชื่อมต่อตรง 23">
            <a:extLst>
              <a:ext uri="{FF2B5EF4-FFF2-40B4-BE49-F238E27FC236}">
                <a16:creationId xmlns:a16="http://schemas.microsoft.com/office/drawing/2014/main" id="{BEBF4A67-B342-754F-58BA-B3CEE1EEE324}"/>
              </a:ext>
            </a:extLst>
          </p:cNvPr>
          <p:cNvCxnSpPr>
            <a:cxnSpLocks/>
          </p:cNvCxnSpPr>
          <p:nvPr/>
        </p:nvCxnSpPr>
        <p:spPr>
          <a:xfrm>
            <a:off x="3375143" y="1259338"/>
            <a:ext cx="0" cy="77815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7C25B153-5D89-8EF6-6C84-ED1EE9743281}"/>
              </a:ext>
            </a:extLst>
          </p:cNvPr>
          <p:cNvSpPr/>
          <p:nvPr/>
        </p:nvSpPr>
        <p:spPr>
          <a:xfrm>
            <a:off x="4047221" y="3593392"/>
            <a:ext cx="7633244" cy="216000"/>
          </a:xfrm>
          <a:prstGeom prst="roundRect">
            <a:avLst/>
          </a:prstGeom>
          <a:solidFill>
            <a:srgbClr val="98D4CE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แบ่งตามศักยภาพของผู้สูงอายุ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F375E650-E7B1-7807-725A-A07295033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125251"/>
              </p:ext>
            </p:extLst>
          </p:nvPr>
        </p:nvGraphicFramePr>
        <p:xfrm>
          <a:off x="4047221" y="3809392"/>
          <a:ext cx="7633242" cy="3016223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321908">
                  <a:extLst>
                    <a:ext uri="{9D8B030D-6E8A-4147-A177-3AD203B41FA5}">
                      <a16:colId xmlns:a16="http://schemas.microsoft.com/office/drawing/2014/main" val="1007222585"/>
                    </a:ext>
                  </a:extLst>
                </a:gridCol>
                <a:gridCol w="995848">
                  <a:extLst>
                    <a:ext uri="{9D8B030D-6E8A-4147-A177-3AD203B41FA5}">
                      <a16:colId xmlns:a16="http://schemas.microsoft.com/office/drawing/2014/main" val="142727424"/>
                    </a:ext>
                  </a:extLst>
                </a:gridCol>
                <a:gridCol w="748557">
                  <a:extLst>
                    <a:ext uri="{9D8B030D-6E8A-4147-A177-3AD203B41FA5}">
                      <a16:colId xmlns:a16="http://schemas.microsoft.com/office/drawing/2014/main" val="3402277571"/>
                    </a:ext>
                  </a:extLst>
                </a:gridCol>
                <a:gridCol w="761925">
                  <a:extLst>
                    <a:ext uri="{9D8B030D-6E8A-4147-A177-3AD203B41FA5}">
                      <a16:colId xmlns:a16="http://schemas.microsoft.com/office/drawing/2014/main" val="1013841213"/>
                    </a:ext>
                  </a:extLst>
                </a:gridCol>
                <a:gridCol w="541368">
                  <a:extLst>
                    <a:ext uri="{9D8B030D-6E8A-4147-A177-3AD203B41FA5}">
                      <a16:colId xmlns:a16="http://schemas.microsoft.com/office/drawing/2014/main" val="2434938039"/>
                    </a:ext>
                  </a:extLst>
                </a:gridCol>
                <a:gridCol w="581469">
                  <a:extLst>
                    <a:ext uri="{9D8B030D-6E8A-4147-A177-3AD203B41FA5}">
                      <a16:colId xmlns:a16="http://schemas.microsoft.com/office/drawing/2014/main" val="3220074907"/>
                    </a:ext>
                  </a:extLst>
                </a:gridCol>
                <a:gridCol w="561418">
                  <a:extLst>
                    <a:ext uri="{9D8B030D-6E8A-4147-A177-3AD203B41FA5}">
                      <a16:colId xmlns:a16="http://schemas.microsoft.com/office/drawing/2014/main" val="2854666551"/>
                    </a:ext>
                  </a:extLst>
                </a:gridCol>
                <a:gridCol w="581469">
                  <a:extLst>
                    <a:ext uri="{9D8B030D-6E8A-4147-A177-3AD203B41FA5}">
                      <a16:colId xmlns:a16="http://schemas.microsoft.com/office/drawing/2014/main" val="2016035437"/>
                    </a:ext>
                  </a:extLst>
                </a:gridCol>
                <a:gridCol w="534683">
                  <a:extLst>
                    <a:ext uri="{9D8B030D-6E8A-4147-A177-3AD203B41FA5}">
                      <a16:colId xmlns:a16="http://schemas.microsoft.com/office/drawing/2014/main" val="3200942042"/>
                    </a:ext>
                  </a:extLst>
                </a:gridCol>
                <a:gridCol w="574785">
                  <a:extLst>
                    <a:ext uri="{9D8B030D-6E8A-4147-A177-3AD203B41FA5}">
                      <a16:colId xmlns:a16="http://schemas.microsoft.com/office/drawing/2014/main" val="2715701808"/>
                    </a:ext>
                  </a:extLst>
                </a:gridCol>
                <a:gridCol w="714906">
                  <a:extLst>
                    <a:ext uri="{9D8B030D-6E8A-4147-A177-3AD203B41FA5}">
                      <a16:colId xmlns:a16="http://schemas.microsoft.com/office/drawing/2014/main" val="3258676431"/>
                    </a:ext>
                  </a:extLst>
                </a:gridCol>
                <a:gridCol w="714906">
                  <a:extLst>
                    <a:ext uri="{9D8B030D-6E8A-4147-A177-3AD203B41FA5}">
                      <a16:colId xmlns:a16="http://schemas.microsoft.com/office/drawing/2014/main" val="256443684"/>
                    </a:ext>
                  </a:extLst>
                </a:gridCol>
              </a:tblGrid>
              <a:tr h="1554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ศพส.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 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กลุ่มที่ช่วยเหลือตนเองได้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 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กลุ่มที่อยู่ในภาวะพึงพิง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กลุ่มติดเตียง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148598"/>
                  </a:ext>
                </a:extLst>
              </a:tr>
              <a:tr h="14728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84245"/>
                  </a:ext>
                </a:extLst>
              </a:tr>
              <a:tr h="679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74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239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323845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906196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192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70348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54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180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755467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038398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954251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121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520132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73650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78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408936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102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960718"/>
                  </a:ext>
                </a:extLst>
              </a:tr>
              <a:tr h="1912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175572"/>
                  </a:ext>
                </a:extLst>
              </a:tr>
              <a:tr h="14728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268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351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619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191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206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397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167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185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352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1368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045570"/>
                  </a:ext>
                </a:extLst>
              </a:tr>
              <a:tr h="1911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ขอนแก่น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301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317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618</a:t>
                      </a:r>
                    </a:p>
                  </a:txBody>
                  <a:tcPr marL="9525" marR="9525" marT="9525" marB="0" anchor="ctr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590956"/>
                  </a:ext>
                </a:extLst>
              </a:tr>
              <a:tr h="14728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th-TH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569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1237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206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397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167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185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1986</a:t>
                      </a:r>
                    </a:p>
                  </a:txBody>
                  <a:tcPr marL="9525" marR="9525" marT="9525" marB="0" anchor="ctr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352437"/>
                  </a:ext>
                </a:extLst>
              </a:tr>
            </a:tbl>
          </a:graphicData>
        </a:graphic>
      </p:graphicFrame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id="{27185984-4FB1-14BF-B942-D470EE9AA8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746177"/>
              </p:ext>
            </p:extLst>
          </p:nvPr>
        </p:nvGraphicFramePr>
        <p:xfrm>
          <a:off x="353571" y="1259338"/>
          <a:ext cx="3322230" cy="5204604"/>
        </p:xfrm>
        <a:graphic>
          <a:graphicData uri="http://schemas.openxmlformats.org/drawingml/2006/table">
            <a:tbl>
              <a:tblPr firstRow="1" firstCol="1" bandRow="1"/>
              <a:tblGrid>
                <a:gridCol w="144064">
                  <a:extLst>
                    <a:ext uri="{9D8B030D-6E8A-4147-A177-3AD203B41FA5}">
                      <a16:colId xmlns:a16="http://schemas.microsoft.com/office/drawing/2014/main" val="3594832187"/>
                    </a:ext>
                  </a:extLst>
                </a:gridCol>
                <a:gridCol w="84732">
                  <a:extLst>
                    <a:ext uri="{9D8B030D-6E8A-4147-A177-3AD203B41FA5}">
                      <a16:colId xmlns:a16="http://schemas.microsoft.com/office/drawing/2014/main" val="1589502393"/>
                    </a:ext>
                  </a:extLst>
                </a:gridCol>
                <a:gridCol w="731544">
                  <a:extLst>
                    <a:ext uri="{9D8B030D-6E8A-4147-A177-3AD203B41FA5}">
                      <a16:colId xmlns:a16="http://schemas.microsoft.com/office/drawing/2014/main" val="3640483316"/>
                    </a:ext>
                  </a:extLst>
                </a:gridCol>
                <a:gridCol w="389882">
                  <a:extLst>
                    <a:ext uri="{9D8B030D-6E8A-4147-A177-3AD203B41FA5}">
                      <a16:colId xmlns:a16="http://schemas.microsoft.com/office/drawing/2014/main" val="2638949116"/>
                    </a:ext>
                  </a:extLst>
                </a:gridCol>
                <a:gridCol w="368917">
                  <a:extLst>
                    <a:ext uri="{9D8B030D-6E8A-4147-A177-3AD203B41FA5}">
                      <a16:colId xmlns:a16="http://schemas.microsoft.com/office/drawing/2014/main" val="133456569"/>
                    </a:ext>
                  </a:extLst>
                </a:gridCol>
                <a:gridCol w="323452">
                  <a:extLst>
                    <a:ext uri="{9D8B030D-6E8A-4147-A177-3AD203B41FA5}">
                      <a16:colId xmlns:a16="http://schemas.microsoft.com/office/drawing/2014/main" val="2565891823"/>
                    </a:ext>
                  </a:extLst>
                </a:gridCol>
                <a:gridCol w="328252">
                  <a:extLst>
                    <a:ext uri="{9D8B030D-6E8A-4147-A177-3AD203B41FA5}">
                      <a16:colId xmlns:a16="http://schemas.microsoft.com/office/drawing/2014/main" val="2758544477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2321756744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1604728053"/>
                    </a:ext>
                  </a:extLst>
                </a:gridCol>
                <a:gridCol w="290563">
                  <a:extLst>
                    <a:ext uri="{9D8B030D-6E8A-4147-A177-3AD203B41FA5}">
                      <a16:colId xmlns:a16="http://schemas.microsoft.com/office/drawing/2014/main" val="802561088"/>
                    </a:ext>
                  </a:extLst>
                </a:gridCol>
              </a:tblGrid>
              <a:tr h="295491"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ที่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จำนวนผู้สูงอายุ</a:t>
                      </a: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 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726653"/>
                  </a:ext>
                </a:extLst>
              </a:tr>
              <a:tr h="193347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ประเภทสามัญ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ประเภทเสียค่าบริการ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366709"/>
                  </a:ext>
                </a:extLst>
              </a:tr>
              <a:tr h="21561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431646"/>
                  </a:ext>
                </a:extLst>
              </a:tr>
              <a:tr h="217997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997836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502903"/>
                  </a:ext>
                </a:extLst>
              </a:tr>
              <a:tr h="2490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90168"/>
                  </a:ext>
                </a:extLst>
              </a:tr>
              <a:tr h="2278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596723"/>
                  </a:ext>
                </a:extLst>
              </a:tr>
              <a:tr h="2437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890394"/>
                  </a:ext>
                </a:extLst>
              </a:tr>
              <a:tr h="3866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039220"/>
                  </a:ext>
                </a:extLst>
              </a:tr>
              <a:tr h="3866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960790"/>
                  </a:ext>
                </a:extLst>
              </a:tr>
              <a:tr h="214468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693059"/>
                  </a:ext>
                </a:extLst>
              </a:tr>
              <a:tr h="239882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9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483478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10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980173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547175"/>
                  </a:ext>
                </a:extLst>
              </a:tr>
              <a:tr h="307428"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1,282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976043"/>
                  </a:ext>
                </a:extLst>
              </a:tr>
              <a:tr h="38669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12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b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</a:b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818733"/>
                  </a:ext>
                </a:extLst>
              </a:tr>
              <a:tr h="295491"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13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07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3E803-C1CC-BB7F-B33F-0754406EDB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ตาราง 19">
            <a:extLst>
              <a:ext uri="{FF2B5EF4-FFF2-40B4-BE49-F238E27FC236}">
                <a16:creationId xmlns:a16="http://schemas.microsoft.com/office/drawing/2014/main" id="{076BA5DD-4325-1492-E55C-C6F0103BBA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781892"/>
              </p:ext>
            </p:extLst>
          </p:nvPr>
        </p:nvGraphicFramePr>
        <p:xfrm>
          <a:off x="3897696" y="1323474"/>
          <a:ext cx="7633244" cy="5080084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48132">
                  <a:extLst>
                    <a:ext uri="{9D8B030D-6E8A-4147-A177-3AD203B41FA5}">
                      <a16:colId xmlns:a16="http://schemas.microsoft.com/office/drawing/2014/main" val="61319698"/>
                    </a:ext>
                  </a:extLst>
                </a:gridCol>
                <a:gridCol w="1044395">
                  <a:extLst>
                    <a:ext uri="{9D8B030D-6E8A-4147-A177-3AD203B41FA5}">
                      <a16:colId xmlns:a16="http://schemas.microsoft.com/office/drawing/2014/main" val="730633228"/>
                    </a:ext>
                  </a:extLst>
                </a:gridCol>
                <a:gridCol w="583297">
                  <a:extLst>
                    <a:ext uri="{9D8B030D-6E8A-4147-A177-3AD203B41FA5}">
                      <a16:colId xmlns:a16="http://schemas.microsoft.com/office/drawing/2014/main" val="3814573504"/>
                    </a:ext>
                  </a:extLst>
                </a:gridCol>
                <a:gridCol w="376716">
                  <a:extLst>
                    <a:ext uri="{9D8B030D-6E8A-4147-A177-3AD203B41FA5}">
                      <a16:colId xmlns:a16="http://schemas.microsoft.com/office/drawing/2014/main" val="220094402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618463313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4249291507"/>
                    </a:ext>
                  </a:extLst>
                </a:gridCol>
                <a:gridCol w="425103">
                  <a:extLst>
                    <a:ext uri="{9D8B030D-6E8A-4147-A177-3AD203B41FA5}">
                      <a16:colId xmlns:a16="http://schemas.microsoft.com/office/drawing/2014/main" val="1487261277"/>
                    </a:ext>
                  </a:extLst>
                </a:gridCol>
                <a:gridCol w="406815">
                  <a:extLst>
                    <a:ext uri="{9D8B030D-6E8A-4147-A177-3AD203B41FA5}">
                      <a16:colId xmlns:a16="http://schemas.microsoft.com/office/drawing/2014/main" val="2058360448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379581693"/>
                    </a:ext>
                  </a:extLst>
                </a:gridCol>
                <a:gridCol w="329116">
                  <a:extLst>
                    <a:ext uri="{9D8B030D-6E8A-4147-A177-3AD203B41FA5}">
                      <a16:colId xmlns:a16="http://schemas.microsoft.com/office/drawing/2014/main" val="3317556036"/>
                    </a:ext>
                  </a:extLst>
                </a:gridCol>
                <a:gridCol w="408623">
                  <a:extLst>
                    <a:ext uri="{9D8B030D-6E8A-4147-A177-3AD203B41FA5}">
                      <a16:colId xmlns:a16="http://schemas.microsoft.com/office/drawing/2014/main" val="91254466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2966773193"/>
                    </a:ext>
                  </a:extLst>
                </a:gridCol>
                <a:gridCol w="392416">
                  <a:extLst>
                    <a:ext uri="{9D8B030D-6E8A-4147-A177-3AD203B41FA5}">
                      <a16:colId xmlns:a16="http://schemas.microsoft.com/office/drawing/2014/main" val="2394404022"/>
                    </a:ext>
                  </a:extLst>
                </a:gridCol>
                <a:gridCol w="345325">
                  <a:extLst>
                    <a:ext uri="{9D8B030D-6E8A-4147-A177-3AD203B41FA5}">
                      <a16:colId xmlns:a16="http://schemas.microsoft.com/office/drawing/2014/main" val="778273312"/>
                    </a:ext>
                  </a:extLst>
                </a:gridCol>
                <a:gridCol w="298236">
                  <a:extLst>
                    <a:ext uri="{9D8B030D-6E8A-4147-A177-3AD203B41FA5}">
                      <a16:colId xmlns:a16="http://schemas.microsoft.com/office/drawing/2014/main" val="3647009536"/>
                    </a:ext>
                  </a:extLst>
                </a:gridCol>
                <a:gridCol w="429709">
                  <a:extLst>
                    <a:ext uri="{9D8B030D-6E8A-4147-A177-3AD203B41FA5}">
                      <a16:colId xmlns:a16="http://schemas.microsoft.com/office/drawing/2014/main" val="1023019578"/>
                    </a:ext>
                  </a:extLst>
                </a:gridCol>
                <a:gridCol w="333741">
                  <a:extLst>
                    <a:ext uri="{9D8B030D-6E8A-4147-A177-3AD203B41FA5}">
                      <a16:colId xmlns:a16="http://schemas.microsoft.com/office/drawing/2014/main" val="3921623079"/>
                    </a:ext>
                  </a:extLst>
                </a:gridCol>
                <a:gridCol w="404746">
                  <a:extLst>
                    <a:ext uri="{9D8B030D-6E8A-4147-A177-3AD203B41FA5}">
                      <a16:colId xmlns:a16="http://schemas.microsoft.com/office/drawing/2014/main" val="1941942812"/>
                    </a:ext>
                  </a:extLst>
                </a:gridCol>
              </a:tblGrid>
              <a:tr h="24315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</a:t>
                      </a:r>
                      <a:r>
                        <a:rPr lang="en-GB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th-TH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60 - 69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70 - 79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80 - 89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  <a:r>
                        <a:rPr lang="en-GB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– 99 </a:t>
                      </a:r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 ปีขึ้นไป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h-TH" sz="13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31665"/>
                  </a:ext>
                </a:extLst>
              </a:tr>
              <a:tr h="5936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2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421222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239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312009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498321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192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61845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180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84941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905829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382782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121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019674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211058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62246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102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446999"/>
                  </a:ext>
                </a:extLst>
              </a:tr>
              <a:tr h="36900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315786"/>
                  </a:ext>
                </a:extLst>
              </a:tr>
              <a:tr h="30729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1368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972637"/>
                  </a:ext>
                </a:extLst>
              </a:tr>
              <a:tr h="39660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769660"/>
                  </a:ext>
                </a:extLst>
              </a:tr>
              <a:tr h="30115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789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1,986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9D644E4C-FE02-C0EB-E9D5-D41E7053A2F0}"/>
              </a:ext>
            </a:extLst>
          </p:cNvPr>
          <p:cNvSpPr/>
          <p:nvPr/>
        </p:nvSpPr>
        <p:spPr>
          <a:xfrm>
            <a:off x="117239" y="6543283"/>
            <a:ext cx="3558562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6" name="สี่เหลี่ยมผืนผ้า: มุมมน 15">
            <a:extLst>
              <a:ext uri="{FF2B5EF4-FFF2-40B4-BE49-F238E27FC236}">
                <a16:creationId xmlns:a16="http://schemas.microsoft.com/office/drawing/2014/main" id="{F2B77573-86E5-1A7C-875D-B0DC86C7060D}"/>
              </a:ext>
            </a:extLst>
          </p:cNvPr>
          <p:cNvSpPr/>
          <p:nvPr/>
        </p:nvSpPr>
        <p:spPr>
          <a:xfrm>
            <a:off x="926623" y="603661"/>
            <a:ext cx="2252118" cy="455575"/>
          </a:xfrm>
          <a:prstGeom prst="roundRect">
            <a:avLst/>
          </a:prstGeom>
          <a:solidFill>
            <a:srgbClr val="FFA3B2"/>
          </a:solidFill>
          <a:ln>
            <a:solidFill>
              <a:srgbClr val="FF9BAC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จำนวนผู้สูง</a:t>
            </a:r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อายุ 1,986 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คน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 New" panose="020B0500040200020003" pitchFamily="34" charset="-34"/>
              <a:ea typeface="Tahoma" pitchFamily="34" charset="0"/>
              <a:cs typeface="TH Sarabun New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06FCF47C-E1E1-94CE-9B0B-A8B69F09CFB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193557" y="336400"/>
            <a:ext cx="615355" cy="615355"/>
          </a:xfrm>
          <a:prstGeom prst="ellipse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5B456280-B11A-16A5-262E-A3643236138E}"/>
              </a:ext>
            </a:extLst>
          </p:cNvPr>
          <p:cNvSpPr/>
          <p:nvPr/>
        </p:nvSpPr>
        <p:spPr>
          <a:xfrm>
            <a:off x="3897696" y="910683"/>
            <a:ext cx="7633244" cy="328034"/>
          </a:xfrm>
          <a:prstGeom prst="roundRect">
            <a:avLst/>
          </a:prstGeom>
          <a:solidFill>
            <a:srgbClr val="FFE497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แบ่งตามช่วงอายุของผู้สูงอายุ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F9FE85A0-0081-8436-D178-A58222F92B94}"/>
              </a:ext>
            </a:extLst>
          </p:cNvPr>
          <p:cNvSpPr/>
          <p:nvPr/>
        </p:nvSpPr>
        <p:spPr>
          <a:xfrm>
            <a:off x="117238" y="226320"/>
            <a:ext cx="12074761" cy="110079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</a:t>
            </a: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 </a:t>
            </a:r>
            <a:r>
              <a:rPr lang="th-TH" sz="1900" b="1" dirty="0">
                <a:solidFill>
                  <a:prstClr val="black"/>
                </a:solidFill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กุมภาพันธ์</a:t>
            </a: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 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02648731-83B9-DAA5-0A92-3A5192B6E8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708193" y="110601"/>
            <a:ext cx="1114368" cy="891495"/>
          </a:xfrm>
          <a:prstGeom prst="rect">
            <a:avLst/>
          </a:prstGeom>
        </p:spPr>
      </p:pic>
      <p:sp>
        <p:nvSpPr>
          <p:cNvPr id="10" name="สี่เหลี่ยมผืนผ้า 9">
            <a:extLst>
              <a:ext uri="{FF2B5EF4-FFF2-40B4-BE49-F238E27FC236}">
                <a16:creationId xmlns:a16="http://schemas.microsoft.com/office/drawing/2014/main" id="{796AB11A-0C26-0BBA-3175-2929D4F46FE0}"/>
              </a:ext>
            </a:extLst>
          </p:cNvPr>
          <p:cNvSpPr/>
          <p:nvPr/>
        </p:nvSpPr>
        <p:spPr>
          <a:xfrm>
            <a:off x="0" y="6653362"/>
            <a:ext cx="4913438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28 กุมภาพันธ์ 2568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cxnSp>
        <p:nvCxnSpPr>
          <p:cNvPr id="24" name="ตัวเชื่อมต่อตรง 23">
            <a:extLst>
              <a:ext uri="{FF2B5EF4-FFF2-40B4-BE49-F238E27FC236}">
                <a16:creationId xmlns:a16="http://schemas.microsoft.com/office/drawing/2014/main" id="{787C5C15-AB91-C319-733A-7D8F38977020}"/>
              </a:ext>
            </a:extLst>
          </p:cNvPr>
          <p:cNvCxnSpPr>
            <a:cxnSpLocks/>
          </p:cNvCxnSpPr>
          <p:nvPr/>
        </p:nvCxnSpPr>
        <p:spPr>
          <a:xfrm>
            <a:off x="3375143" y="1259338"/>
            <a:ext cx="0" cy="77815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id="{B7ECDE13-FCC4-1196-6756-83CA8B1B0F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087012"/>
              </p:ext>
            </p:extLst>
          </p:nvPr>
        </p:nvGraphicFramePr>
        <p:xfrm>
          <a:off x="353571" y="1228600"/>
          <a:ext cx="3322230" cy="5204604"/>
        </p:xfrm>
        <a:graphic>
          <a:graphicData uri="http://schemas.openxmlformats.org/drawingml/2006/table">
            <a:tbl>
              <a:tblPr firstRow="1" firstCol="1" bandRow="1"/>
              <a:tblGrid>
                <a:gridCol w="144064">
                  <a:extLst>
                    <a:ext uri="{9D8B030D-6E8A-4147-A177-3AD203B41FA5}">
                      <a16:colId xmlns:a16="http://schemas.microsoft.com/office/drawing/2014/main" val="3177579495"/>
                    </a:ext>
                  </a:extLst>
                </a:gridCol>
                <a:gridCol w="84732">
                  <a:extLst>
                    <a:ext uri="{9D8B030D-6E8A-4147-A177-3AD203B41FA5}">
                      <a16:colId xmlns:a16="http://schemas.microsoft.com/office/drawing/2014/main" val="3414769976"/>
                    </a:ext>
                  </a:extLst>
                </a:gridCol>
                <a:gridCol w="731544">
                  <a:extLst>
                    <a:ext uri="{9D8B030D-6E8A-4147-A177-3AD203B41FA5}">
                      <a16:colId xmlns:a16="http://schemas.microsoft.com/office/drawing/2014/main" val="2873755342"/>
                    </a:ext>
                  </a:extLst>
                </a:gridCol>
                <a:gridCol w="389882">
                  <a:extLst>
                    <a:ext uri="{9D8B030D-6E8A-4147-A177-3AD203B41FA5}">
                      <a16:colId xmlns:a16="http://schemas.microsoft.com/office/drawing/2014/main" val="1101642208"/>
                    </a:ext>
                  </a:extLst>
                </a:gridCol>
                <a:gridCol w="368917">
                  <a:extLst>
                    <a:ext uri="{9D8B030D-6E8A-4147-A177-3AD203B41FA5}">
                      <a16:colId xmlns:a16="http://schemas.microsoft.com/office/drawing/2014/main" val="787003949"/>
                    </a:ext>
                  </a:extLst>
                </a:gridCol>
                <a:gridCol w="323452">
                  <a:extLst>
                    <a:ext uri="{9D8B030D-6E8A-4147-A177-3AD203B41FA5}">
                      <a16:colId xmlns:a16="http://schemas.microsoft.com/office/drawing/2014/main" val="3112067390"/>
                    </a:ext>
                  </a:extLst>
                </a:gridCol>
                <a:gridCol w="328252">
                  <a:extLst>
                    <a:ext uri="{9D8B030D-6E8A-4147-A177-3AD203B41FA5}">
                      <a16:colId xmlns:a16="http://schemas.microsoft.com/office/drawing/2014/main" val="3113682706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3943087462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3407035920"/>
                    </a:ext>
                  </a:extLst>
                </a:gridCol>
                <a:gridCol w="290563">
                  <a:extLst>
                    <a:ext uri="{9D8B030D-6E8A-4147-A177-3AD203B41FA5}">
                      <a16:colId xmlns:a16="http://schemas.microsoft.com/office/drawing/2014/main" val="4252509039"/>
                    </a:ext>
                  </a:extLst>
                </a:gridCol>
              </a:tblGrid>
              <a:tr h="295491"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ที่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จำนวนผู้สูงอายุ</a:t>
                      </a: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 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357459"/>
                  </a:ext>
                </a:extLst>
              </a:tr>
              <a:tr h="193347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ประเภทสามัญ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ประเภทเสียค่าบริการ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888991"/>
                  </a:ext>
                </a:extLst>
              </a:tr>
              <a:tr h="21561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00479"/>
                  </a:ext>
                </a:extLst>
              </a:tr>
              <a:tr h="217997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707959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040869"/>
                  </a:ext>
                </a:extLst>
              </a:tr>
              <a:tr h="2490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250729"/>
                  </a:ext>
                </a:extLst>
              </a:tr>
              <a:tr h="2278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005538"/>
                  </a:ext>
                </a:extLst>
              </a:tr>
              <a:tr h="2437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675945"/>
                  </a:ext>
                </a:extLst>
              </a:tr>
              <a:tr h="3866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875152"/>
                  </a:ext>
                </a:extLst>
              </a:tr>
              <a:tr h="3866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017029"/>
                  </a:ext>
                </a:extLst>
              </a:tr>
              <a:tr h="214468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834028"/>
                  </a:ext>
                </a:extLst>
              </a:tr>
              <a:tr h="239882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9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1658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10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164368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63895"/>
                  </a:ext>
                </a:extLst>
              </a:tr>
              <a:tr h="307428"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1,282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214031"/>
                  </a:ext>
                </a:extLst>
              </a:tr>
              <a:tr h="38669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12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b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</a:b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853938"/>
                  </a:ext>
                </a:extLst>
              </a:tr>
              <a:tr h="295491"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398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663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E7F017B2-DDF9-60A1-59CE-DDD68EA99F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436571"/>
              </p:ext>
            </p:extLst>
          </p:nvPr>
        </p:nvGraphicFramePr>
        <p:xfrm>
          <a:off x="1978429" y="1046556"/>
          <a:ext cx="8891130" cy="4868670"/>
        </p:xfrm>
        <a:graphic>
          <a:graphicData uri="http://schemas.openxmlformats.org/drawingml/2006/table">
            <a:tbl>
              <a:tblPr/>
              <a:tblGrid>
                <a:gridCol w="391806">
                  <a:extLst>
                    <a:ext uri="{9D8B030D-6E8A-4147-A177-3AD203B41FA5}">
                      <a16:colId xmlns:a16="http://schemas.microsoft.com/office/drawing/2014/main" val="3219723803"/>
                    </a:ext>
                  </a:extLst>
                </a:gridCol>
                <a:gridCol w="1501217">
                  <a:extLst>
                    <a:ext uri="{9D8B030D-6E8A-4147-A177-3AD203B41FA5}">
                      <a16:colId xmlns:a16="http://schemas.microsoft.com/office/drawing/2014/main" val="3547302982"/>
                    </a:ext>
                  </a:extLst>
                </a:gridCol>
                <a:gridCol w="671051">
                  <a:extLst>
                    <a:ext uri="{9D8B030D-6E8A-4147-A177-3AD203B41FA5}">
                      <a16:colId xmlns:a16="http://schemas.microsoft.com/office/drawing/2014/main" val="998130741"/>
                    </a:ext>
                  </a:extLst>
                </a:gridCol>
                <a:gridCol w="575187">
                  <a:extLst>
                    <a:ext uri="{9D8B030D-6E8A-4147-A177-3AD203B41FA5}">
                      <a16:colId xmlns:a16="http://schemas.microsoft.com/office/drawing/2014/main" val="4143275960"/>
                    </a:ext>
                  </a:extLst>
                </a:gridCol>
                <a:gridCol w="519785">
                  <a:extLst>
                    <a:ext uri="{9D8B030D-6E8A-4147-A177-3AD203B41FA5}">
                      <a16:colId xmlns:a16="http://schemas.microsoft.com/office/drawing/2014/main" val="3751547587"/>
                    </a:ext>
                  </a:extLst>
                </a:gridCol>
                <a:gridCol w="516835">
                  <a:extLst>
                    <a:ext uri="{9D8B030D-6E8A-4147-A177-3AD203B41FA5}">
                      <a16:colId xmlns:a16="http://schemas.microsoft.com/office/drawing/2014/main" val="1909144162"/>
                    </a:ext>
                  </a:extLst>
                </a:gridCol>
                <a:gridCol w="618133">
                  <a:extLst>
                    <a:ext uri="{9D8B030D-6E8A-4147-A177-3AD203B41FA5}">
                      <a16:colId xmlns:a16="http://schemas.microsoft.com/office/drawing/2014/main" val="3911562678"/>
                    </a:ext>
                  </a:extLst>
                </a:gridCol>
                <a:gridCol w="495049">
                  <a:extLst>
                    <a:ext uri="{9D8B030D-6E8A-4147-A177-3AD203B41FA5}">
                      <a16:colId xmlns:a16="http://schemas.microsoft.com/office/drawing/2014/main" val="905232695"/>
                    </a:ext>
                  </a:extLst>
                </a:gridCol>
                <a:gridCol w="348497">
                  <a:extLst>
                    <a:ext uri="{9D8B030D-6E8A-4147-A177-3AD203B41FA5}">
                      <a16:colId xmlns:a16="http://schemas.microsoft.com/office/drawing/2014/main" val="1105931421"/>
                    </a:ext>
                  </a:extLst>
                </a:gridCol>
                <a:gridCol w="643108">
                  <a:extLst>
                    <a:ext uri="{9D8B030D-6E8A-4147-A177-3AD203B41FA5}">
                      <a16:colId xmlns:a16="http://schemas.microsoft.com/office/drawing/2014/main" val="1554603485"/>
                    </a:ext>
                  </a:extLst>
                </a:gridCol>
                <a:gridCol w="349795">
                  <a:extLst>
                    <a:ext uri="{9D8B030D-6E8A-4147-A177-3AD203B41FA5}">
                      <a16:colId xmlns:a16="http://schemas.microsoft.com/office/drawing/2014/main" val="1787125898"/>
                    </a:ext>
                  </a:extLst>
                </a:gridCol>
                <a:gridCol w="404194">
                  <a:extLst>
                    <a:ext uri="{9D8B030D-6E8A-4147-A177-3AD203B41FA5}">
                      <a16:colId xmlns:a16="http://schemas.microsoft.com/office/drawing/2014/main" val="2174682095"/>
                    </a:ext>
                  </a:extLst>
                </a:gridCol>
                <a:gridCol w="568693">
                  <a:extLst>
                    <a:ext uri="{9D8B030D-6E8A-4147-A177-3AD203B41FA5}">
                      <a16:colId xmlns:a16="http://schemas.microsoft.com/office/drawing/2014/main" val="303140228"/>
                    </a:ext>
                  </a:extLst>
                </a:gridCol>
                <a:gridCol w="643890">
                  <a:extLst>
                    <a:ext uri="{9D8B030D-6E8A-4147-A177-3AD203B41FA5}">
                      <a16:colId xmlns:a16="http://schemas.microsoft.com/office/drawing/2014/main" val="1095275805"/>
                    </a:ext>
                  </a:extLst>
                </a:gridCol>
                <a:gridCol w="643890">
                  <a:extLst>
                    <a:ext uri="{9D8B030D-6E8A-4147-A177-3AD203B41FA5}">
                      <a16:colId xmlns:a16="http://schemas.microsoft.com/office/drawing/2014/main" val="2402066092"/>
                    </a:ext>
                  </a:extLst>
                </a:gridCol>
              </a:tblGrid>
              <a:tr h="504412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รายชื่อ ศพส.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ผู้สูงอายุประเภทเสียค่าบริการ 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(เข้าใหม่)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ผู้สูงอายุรอรับบริการ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(ประเภทสามัญ)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ผู้สูงอายุรอรับบริการ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(ประเภทหอพัก)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ผู้สูงอายุรอรับบริการ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(ประเภทบังกะโล)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228742"/>
                  </a:ext>
                </a:extLst>
              </a:tr>
              <a:tr h="28834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th-TH" sz="15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079766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บ้านบางแค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543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3137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3,696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1,426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1,694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6,342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274632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จังหวัดปทุมธานี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378738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วาสนะเวศม์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130963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บ้านบางละมุง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31385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บ้านบุรีรัมย์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059564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จังหวัดนครพนม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325293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บ้านธรรมปกรณ์ (เชียงใหม่)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970525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จังหวัดลำปาง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873360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ภูเก็ต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564478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จังหวัดสงขลา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125412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บ้านทักษิณ จังหวัดยะลา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076523"/>
                  </a:ext>
                </a:extLst>
              </a:tr>
              <a:tr h="288795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567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3,300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3,859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1,707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2,074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7,273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845754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ขอนแก่น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232916"/>
                  </a:ext>
                </a:extLst>
              </a:tr>
              <a:tr h="321582">
                <a:tc>
                  <a:txBody>
                    <a:bodyPr/>
                    <a:lstStyle/>
                    <a:p>
                      <a:pPr algn="l" rtl="0" fontAlgn="b"/>
                      <a:endParaRPr lang="th-TH" sz="17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รวมทั้งสิ้น</a:t>
                      </a:r>
                      <a:endParaRPr lang="th-TH" sz="17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567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3,300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3,859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1,707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2,074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7,273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84186"/>
                  </a:ext>
                </a:extLst>
              </a:tr>
            </a:tbl>
          </a:graphicData>
        </a:graphic>
      </p:graphicFrame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117238" y="6543283"/>
            <a:ext cx="4406209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28 กุมภาพันธ์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2568 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864699" y="61799"/>
            <a:ext cx="791063" cy="791063"/>
          </a:xfrm>
          <a:prstGeom prst="ellipse">
            <a:avLst/>
          </a:prstGeom>
        </p:spPr>
      </p:pic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163374"/>
            <a:ext cx="12192000" cy="353033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ประจำเดือนกุมภาพันธ์ 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0909" y="55703"/>
            <a:ext cx="1295481" cy="1036386"/>
          </a:xfrm>
          <a:prstGeom prst="rect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1978430" y="653919"/>
            <a:ext cx="8794865" cy="353032"/>
          </a:xfrm>
          <a:prstGeom prst="roundRect">
            <a:avLst/>
          </a:prstGeom>
          <a:solidFill>
            <a:srgbClr val="FFE497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ผู้สูงอายุเสียค่าบริการ (เข้าใหม่/รอรับบริการ) แยกตามประเภท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</p:spTree>
    <p:extLst>
      <p:ext uri="{BB962C8B-B14F-4D97-AF65-F5344CB8AC3E}">
        <p14:creationId xmlns:p14="http://schemas.microsoft.com/office/powerpoint/2010/main" val="216939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413454" y="6498722"/>
            <a:ext cx="4068394" cy="359278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28 กุมภาพันธ์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68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864699" y="61799"/>
            <a:ext cx="791063" cy="791063"/>
          </a:xfrm>
          <a:prstGeom prst="ellipse">
            <a:avLst/>
          </a:prstGeom>
        </p:spPr>
      </p:pic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220863"/>
            <a:ext cx="12192000" cy="353033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</a:t>
            </a:r>
            <a:r>
              <a:rPr lang="th-TH" sz="28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กุมภาพันธ์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 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0909" y="55703"/>
            <a:ext cx="1295481" cy="1036386"/>
          </a:xfrm>
          <a:prstGeom prst="rect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1841322" y="653919"/>
            <a:ext cx="8931974" cy="3530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ผู้สูงอายุที่มีภาวะสมองเสื่อม/จิตเวช/มีปัญหาพฤติกรรมการอยู่ร่วมกับคนอื่น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id="{7E2824B0-FCE3-63D9-B391-9446CE9E8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356200"/>
              </p:ext>
            </p:extLst>
          </p:nvPr>
        </p:nvGraphicFramePr>
        <p:xfrm>
          <a:off x="1841322" y="1086898"/>
          <a:ext cx="8931979" cy="4691523"/>
        </p:xfrm>
        <a:graphic>
          <a:graphicData uri="http://schemas.openxmlformats.org/drawingml/2006/table">
            <a:tbl>
              <a:tblPr/>
              <a:tblGrid>
                <a:gridCol w="535409">
                  <a:extLst>
                    <a:ext uri="{9D8B030D-6E8A-4147-A177-3AD203B41FA5}">
                      <a16:colId xmlns:a16="http://schemas.microsoft.com/office/drawing/2014/main" val="2830610402"/>
                    </a:ext>
                  </a:extLst>
                </a:gridCol>
                <a:gridCol w="2243617">
                  <a:extLst>
                    <a:ext uri="{9D8B030D-6E8A-4147-A177-3AD203B41FA5}">
                      <a16:colId xmlns:a16="http://schemas.microsoft.com/office/drawing/2014/main" val="1407505615"/>
                    </a:ext>
                  </a:extLst>
                </a:gridCol>
                <a:gridCol w="518412">
                  <a:extLst>
                    <a:ext uri="{9D8B030D-6E8A-4147-A177-3AD203B41FA5}">
                      <a16:colId xmlns:a16="http://schemas.microsoft.com/office/drawing/2014/main" val="174103655"/>
                    </a:ext>
                  </a:extLst>
                </a:gridCol>
                <a:gridCol w="450423">
                  <a:extLst>
                    <a:ext uri="{9D8B030D-6E8A-4147-A177-3AD203B41FA5}">
                      <a16:colId xmlns:a16="http://schemas.microsoft.com/office/drawing/2014/main" val="1297393909"/>
                    </a:ext>
                  </a:extLst>
                </a:gridCol>
                <a:gridCol w="450423">
                  <a:extLst>
                    <a:ext uri="{9D8B030D-6E8A-4147-A177-3AD203B41FA5}">
                      <a16:colId xmlns:a16="http://schemas.microsoft.com/office/drawing/2014/main" val="603442251"/>
                    </a:ext>
                  </a:extLst>
                </a:gridCol>
                <a:gridCol w="433426">
                  <a:extLst>
                    <a:ext uri="{9D8B030D-6E8A-4147-A177-3AD203B41FA5}">
                      <a16:colId xmlns:a16="http://schemas.microsoft.com/office/drawing/2014/main" val="3040487697"/>
                    </a:ext>
                  </a:extLst>
                </a:gridCol>
                <a:gridCol w="484418">
                  <a:extLst>
                    <a:ext uri="{9D8B030D-6E8A-4147-A177-3AD203B41FA5}">
                      <a16:colId xmlns:a16="http://schemas.microsoft.com/office/drawing/2014/main" val="1004545121"/>
                    </a:ext>
                  </a:extLst>
                </a:gridCol>
                <a:gridCol w="467421">
                  <a:extLst>
                    <a:ext uri="{9D8B030D-6E8A-4147-A177-3AD203B41FA5}">
                      <a16:colId xmlns:a16="http://schemas.microsoft.com/office/drawing/2014/main" val="1784889875"/>
                    </a:ext>
                  </a:extLst>
                </a:gridCol>
                <a:gridCol w="577901">
                  <a:extLst>
                    <a:ext uri="{9D8B030D-6E8A-4147-A177-3AD203B41FA5}">
                      <a16:colId xmlns:a16="http://schemas.microsoft.com/office/drawing/2014/main" val="2668332449"/>
                    </a:ext>
                  </a:extLst>
                </a:gridCol>
                <a:gridCol w="518412">
                  <a:extLst>
                    <a:ext uri="{9D8B030D-6E8A-4147-A177-3AD203B41FA5}">
                      <a16:colId xmlns:a16="http://schemas.microsoft.com/office/drawing/2014/main" val="3964343171"/>
                    </a:ext>
                  </a:extLst>
                </a:gridCol>
                <a:gridCol w="543907">
                  <a:extLst>
                    <a:ext uri="{9D8B030D-6E8A-4147-A177-3AD203B41FA5}">
                      <a16:colId xmlns:a16="http://schemas.microsoft.com/office/drawing/2014/main" val="4012950759"/>
                    </a:ext>
                  </a:extLst>
                </a:gridCol>
                <a:gridCol w="475919">
                  <a:extLst>
                    <a:ext uri="{9D8B030D-6E8A-4147-A177-3AD203B41FA5}">
                      <a16:colId xmlns:a16="http://schemas.microsoft.com/office/drawing/2014/main" val="2012332025"/>
                    </a:ext>
                  </a:extLst>
                </a:gridCol>
                <a:gridCol w="450423">
                  <a:extLst>
                    <a:ext uri="{9D8B030D-6E8A-4147-A177-3AD203B41FA5}">
                      <a16:colId xmlns:a16="http://schemas.microsoft.com/office/drawing/2014/main" val="3182742241"/>
                    </a:ext>
                  </a:extLst>
                </a:gridCol>
                <a:gridCol w="390934">
                  <a:extLst>
                    <a:ext uri="{9D8B030D-6E8A-4147-A177-3AD203B41FA5}">
                      <a16:colId xmlns:a16="http://schemas.microsoft.com/office/drawing/2014/main" val="1734336813"/>
                    </a:ext>
                  </a:extLst>
                </a:gridCol>
                <a:gridCol w="390934">
                  <a:extLst>
                    <a:ext uri="{9D8B030D-6E8A-4147-A177-3AD203B41FA5}">
                      <a16:colId xmlns:a16="http://schemas.microsoft.com/office/drawing/2014/main" val="4128185998"/>
                    </a:ext>
                  </a:extLst>
                </a:gridCol>
              </a:tblGrid>
              <a:tr h="348391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รายชื่อ ศพส.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ผู้สูงอายุที่พบอาการบ่งชี้สมองเสื่อม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ผู้สูงอายุที่มีอาการสมองเสื่อม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ผู้สูงอายุที่เป็นจิตเวช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ผู้สูงอายุที่มีปัญหาพฤติกรรมอยู่ร่วมกับคนอื่น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454238"/>
                  </a:ext>
                </a:extLst>
              </a:tr>
              <a:tr h="26307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th-TH" sz="1400" b="1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095108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บ้านบางแค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818792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จังหวัดปทุมธานี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182099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วาสนะเวศม์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757852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บ้านบางละมุง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625934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บ้านบุรีรัมย์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201278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จังหวัดนครพนม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771165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บ้านธรรมปกรณ์ (เชียงใหม่)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00816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จังหวัดลำปาง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250629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ภูเก็ต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702210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จังหวัดสงขลา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778602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11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บ้านทักษิณ จังหวัดยะลา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49280"/>
                  </a:ext>
                </a:extLst>
              </a:tr>
              <a:tr h="216420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78612"/>
                  </a:ext>
                </a:extLst>
              </a:tr>
              <a:tr h="29151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ขอนแก่น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918033"/>
                  </a:ext>
                </a:extLst>
              </a:tr>
              <a:tr h="291511">
                <a:tc>
                  <a:txBody>
                    <a:bodyPr/>
                    <a:lstStyle/>
                    <a:p>
                      <a:pPr rtl="0" fontAlgn="b"/>
                      <a:endParaRPr lang="th-TH" sz="1500" dirty="0">
                        <a:solidFill>
                          <a:srgbClr val="FF0000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รวมทั้งสิ้น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387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875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117239" y="6543283"/>
            <a:ext cx="4292920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28 กุมภาพันธ์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2568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864699" y="61799"/>
            <a:ext cx="791063" cy="791063"/>
          </a:xfrm>
          <a:prstGeom prst="ellipse">
            <a:avLst/>
          </a:prstGeom>
        </p:spPr>
      </p:pic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179137"/>
            <a:ext cx="12192000" cy="353033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ประจำเดือนกุมภาพันธ์ 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0909" y="55703"/>
            <a:ext cx="1295481" cy="1036386"/>
          </a:xfrm>
          <a:prstGeom prst="rect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2584894" y="653919"/>
            <a:ext cx="7604103" cy="35303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H SarabunPSK" panose="020B0500040200020003"/>
              </a:rPr>
              <a:t>ผู้สูงอายุที่รับเข้ามาอยู่ใหม่/จำหน่ายออก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BBB7C8DD-1FCB-9C69-68BA-A90CBB98D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437787"/>
              </p:ext>
            </p:extLst>
          </p:nvPr>
        </p:nvGraphicFramePr>
        <p:xfrm>
          <a:off x="2584894" y="1086898"/>
          <a:ext cx="7604105" cy="4636873"/>
        </p:xfrm>
        <a:graphic>
          <a:graphicData uri="http://schemas.openxmlformats.org/drawingml/2006/table">
            <a:tbl>
              <a:tblPr/>
              <a:tblGrid>
                <a:gridCol w="524134">
                  <a:extLst>
                    <a:ext uri="{9D8B030D-6E8A-4147-A177-3AD203B41FA5}">
                      <a16:colId xmlns:a16="http://schemas.microsoft.com/office/drawing/2014/main" val="2858126944"/>
                    </a:ext>
                  </a:extLst>
                </a:gridCol>
                <a:gridCol w="2196373">
                  <a:extLst>
                    <a:ext uri="{9D8B030D-6E8A-4147-A177-3AD203B41FA5}">
                      <a16:colId xmlns:a16="http://schemas.microsoft.com/office/drawing/2014/main" val="1165742649"/>
                    </a:ext>
                  </a:extLst>
                </a:gridCol>
                <a:gridCol w="507495">
                  <a:extLst>
                    <a:ext uri="{9D8B030D-6E8A-4147-A177-3AD203B41FA5}">
                      <a16:colId xmlns:a16="http://schemas.microsoft.com/office/drawing/2014/main" val="483842016"/>
                    </a:ext>
                  </a:extLst>
                </a:gridCol>
                <a:gridCol w="440939">
                  <a:extLst>
                    <a:ext uri="{9D8B030D-6E8A-4147-A177-3AD203B41FA5}">
                      <a16:colId xmlns:a16="http://schemas.microsoft.com/office/drawing/2014/main" val="1677835564"/>
                    </a:ext>
                  </a:extLst>
                </a:gridCol>
                <a:gridCol w="440939">
                  <a:extLst>
                    <a:ext uri="{9D8B030D-6E8A-4147-A177-3AD203B41FA5}">
                      <a16:colId xmlns:a16="http://schemas.microsoft.com/office/drawing/2014/main" val="4200918320"/>
                    </a:ext>
                  </a:extLst>
                </a:gridCol>
                <a:gridCol w="424299">
                  <a:extLst>
                    <a:ext uri="{9D8B030D-6E8A-4147-A177-3AD203B41FA5}">
                      <a16:colId xmlns:a16="http://schemas.microsoft.com/office/drawing/2014/main" val="273376552"/>
                    </a:ext>
                  </a:extLst>
                </a:gridCol>
                <a:gridCol w="474216">
                  <a:extLst>
                    <a:ext uri="{9D8B030D-6E8A-4147-A177-3AD203B41FA5}">
                      <a16:colId xmlns:a16="http://schemas.microsoft.com/office/drawing/2014/main" val="3444017072"/>
                    </a:ext>
                  </a:extLst>
                </a:gridCol>
                <a:gridCol w="457577">
                  <a:extLst>
                    <a:ext uri="{9D8B030D-6E8A-4147-A177-3AD203B41FA5}">
                      <a16:colId xmlns:a16="http://schemas.microsoft.com/office/drawing/2014/main" val="3707390458"/>
                    </a:ext>
                  </a:extLst>
                </a:gridCol>
                <a:gridCol w="565732">
                  <a:extLst>
                    <a:ext uri="{9D8B030D-6E8A-4147-A177-3AD203B41FA5}">
                      <a16:colId xmlns:a16="http://schemas.microsoft.com/office/drawing/2014/main" val="1745727140"/>
                    </a:ext>
                  </a:extLst>
                </a:gridCol>
                <a:gridCol w="507495">
                  <a:extLst>
                    <a:ext uri="{9D8B030D-6E8A-4147-A177-3AD203B41FA5}">
                      <a16:colId xmlns:a16="http://schemas.microsoft.com/office/drawing/2014/main" val="3323543455"/>
                    </a:ext>
                  </a:extLst>
                </a:gridCol>
                <a:gridCol w="532453">
                  <a:extLst>
                    <a:ext uri="{9D8B030D-6E8A-4147-A177-3AD203B41FA5}">
                      <a16:colId xmlns:a16="http://schemas.microsoft.com/office/drawing/2014/main" val="488350977"/>
                    </a:ext>
                  </a:extLst>
                </a:gridCol>
                <a:gridCol w="532453">
                  <a:extLst>
                    <a:ext uri="{9D8B030D-6E8A-4147-A177-3AD203B41FA5}">
                      <a16:colId xmlns:a16="http://schemas.microsoft.com/office/drawing/2014/main" val="1358509394"/>
                    </a:ext>
                  </a:extLst>
                </a:gridCol>
              </a:tblGrid>
              <a:tr h="350683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ที่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รายชื่อ ศพส.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ผู้สูงอายุที่รับเข้า</a:t>
                      </a:r>
                    </a:p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มาอยู่ใหม่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ผู้สูงอายุที่จำหน่ายออก (ถึงแก่กรรม)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ผู้สูงอายุที่จำหน่ายออก (ประสาน)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708678"/>
                  </a:ext>
                </a:extLst>
              </a:tr>
              <a:tr h="26480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th-TH" sz="1500" b="1" dirty="0">
                        <a:solidFill>
                          <a:schemeClr val="tx1"/>
                        </a:solidFill>
                        <a:effectLst/>
                        <a:latin typeface="Sarabun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267104"/>
                  </a:ext>
                </a:extLst>
              </a:tr>
              <a:tr h="327123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บ้านบางแค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924188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จังหวัดปทุมธานี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254332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3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วาสนะเวศม์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130685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4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บ้านบางละมุง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057467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5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บ้านบุรีรัมย์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061067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6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จังหวัดนครพนม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77300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7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บ้านธรรมปกรณ์ (เชียงใหม่)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488150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8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จังหวัดลำปาง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433494"/>
                  </a:ext>
                </a:extLst>
              </a:tr>
              <a:tr h="313798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9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ภูเก็ต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835109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จังหวัดสงขลา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177341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บ้านทักษิณ จังหวัดยะลา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517752"/>
                  </a:ext>
                </a:extLst>
              </a:tr>
              <a:tr h="264802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575033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ขอนแก่น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605083"/>
                  </a:ext>
                </a:extLst>
              </a:tr>
              <a:tr h="293429">
                <a:tc>
                  <a:txBody>
                    <a:bodyPr/>
                    <a:lstStyle/>
                    <a:p>
                      <a:pPr rtl="0" fontAlgn="b"/>
                      <a:endParaRPr lang="th-TH" sz="17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รวมทั้งสิ้น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491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14718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9636</TotalTime>
  <Words>2126</Words>
  <Application>Microsoft Office PowerPoint</Application>
  <PresentationFormat>แบบจอกว้าง</PresentationFormat>
  <Paragraphs>1674</Paragraphs>
  <Slides>5</Slides>
  <Notes>5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5</vt:i4>
      </vt:variant>
    </vt:vector>
  </HeadingPairs>
  <TitlesOfParts>
    <vt:vector size="14" baseType="lpstr">
      <vt:lpstr>Angsana New</vt:lpstr>
      <vt:lpstr>Arial</vt:lpstr>
      <vt:lpstr>Calibri</vt:lpstr>
      <vt:lpstr>Calibri Light</vt:lpstr>
      <vt:lpstr>Sarabun</vt:lpstr>
      <vt:lpstr>Tahoma</vt:lpstr>
      <vt:lpstr>TH Sarabun New</vt:lpstr>
      <vt:lpstr>TH SarabunPSK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ศูนย์ผส12 เมล์กลาง</dc:creator>
  <cp:lastModifiedBy>dop_ 299SC44_037</cp:lastModifiedBy>
  <cp:revision>427</cp:revision>
  <cp:lastPrinted>2024-12-06T10:09:49Z</cp:lastPrinted>
  <dcterms:created xsi:type="dcterms:W3CDTF">2023-09-25T09:34:42Z</dcterms:created>
  <dcterms:modified xsi:type="dcterms:W3CDTF">2025-03-10T02:52:27Z</dcterms:modified>
</cp:coreProperties>
</file>