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93" r:id="rId2"/>
    <p:sldId id="295" r:id="rId3"/>
    <p:sldId id="287" r:id="rId4"/>
    <p:sldId id="282" r:id="rId5"/>
    <p:sldId id="283" r:id="rId6"/>
  </p:sldIdLst>
  <p:sldSz cx="12192000" cy="6858000"/>
  <p:notesSz cx="9929813" cy="67992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A4B3"/>
    <a:srgbClr val="AAE571"/>
    <a:srgbClr val="7EDF67"/>
    <a:srgbClr val="FF9966"/>
    <a:srgbClr val="FFCC66"/>
    <a:srgbClr val="9DD7D1"/>
    <a:srgbClr val="EB959B"/>
    <a:srgbClr val="FE90A2"/>
    <a:srgbClr val="FDA9B5"/>
    <a:srgbClr val="E77D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สไตล์สีปานกลาง 2 - เน้น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770" autoAdjust="0"/>
    <p:restoredTop sz="92976" autoAdjust="0"/>
  </p:normalViewPr>
  <p:slideViewPr>
    <p:cSldViewPr snapToGrid="0">
      <p:cViewPr varScale="1">
        <p:scale>
          <a:sx n="80" d="100"/>
          <a:sy n="80" d="100"/>
        </p:scale>
        <p:origin x="122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หัวกระดาษ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4302919" cy="34114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idx="1"/>
          </p:nvPr>
        </p:nvSpPr>
        <p:spPr>
          <a:xfrm>
            <a:off x="5624598" y="0"/>
            <a:ext cx="4302919" cy="34114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8EE698-C700-4D04-B61D-BA2F5F241C10}" type="datetimeFigureOut">
              <a:rPr lang="en-GB" smtClean="0"/>
              <a:t>30/04/2025</a:t>
            </a:fld>
            <a:endParaRPr lang="en-GB"/>
          </a:p>
        </p:txBody>
      </p:sp>
      <p:sp>
        <p:nvSpPr>
          <p:cNvPr id="4" name="ตัวแทนรูปบนสไลด์ 3"/>
          <p:cNvSpPr>
            <a:spLocks noGrp="1" noRot="1" noChangeAspect="1"/>
          </p:cNvSpPr>
          <p:nvPr>
            <p:ph type="sldImg" idx="2"/>
          </p:nvPr>
        </p:nvSpPr>
        <p:spPr>
          <a:xfrm>
            <a:off x="2924175" y="849313"/>
            <a:ext cx="4081463" cy="2295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ตัวแทนบันทึกย่อ 4"/>
          <p:cNvSpPr>
            <a:spLocks noGrp="1"/>
          </p:cNvSpPr>
          <p:nvPr>
            <p:ph type="body" sz="quarter" idx="3"/>
          </p:nvPr>
        </p:nvSpPr>
        <p:spPr>
          <a:xfrm>
            <a:off x="992982" y="3272145"/>
            <a:ext cx="7943850" cy="267721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GB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4"/>
          </p:nvPr>
        </p:nvSpPr>
        <p:spPr>
          <a:xfrm>
            <a:off x="2" y="6458121"/>
            <a:ext cx="4302919" cy="34114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5"/>
          </p:nvPr>
        </p:nvSpPr>
        <p:spPr>
          <a:xfrm>
            <a:off x="5624598" y="6458121"/>
            <a:ext cx="4302919" cy="34114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1962D5-827E-47BC-A4A5-E37072B298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92219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CBCD00A-08C9-40BD-8572-A28EBC79D32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49682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C1A6D4D-985C-CF16-DF54-4225C633F5C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>
            <a:extLst>
              <a:ext uri="{FF2B5EF4-FFF2-40B4-BE49-F238E27FC236}">
                <a16:creationId xmlns:a16="http://schemas.microsoft.com/office/drawing/2014/main" id="{5AF4AF69-79C4-5CC4-D663-67BA2FF4C6E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>
            <a:extLst>
              <a:ext uri="{FF2B5EF4-FFF2-40B4-BE49-F238E27FC236}">
                <a16:creationId xmlns:a16="http://schemas.microsoft.com/office/drawing/2014/main" id="{4623FC06-26F6-4C85-AE25-8AA31652F49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ตัวแทนหมายเลขสไลด์ 3">
            <a:extLst>
              <a:ext uri="{FF2B5EF4-FFF2-40B4-BE49-F238E27FC236}">
                <a16:creationId xmlns:a16="http://schemas.microsoft.com/office/drawing/2014/main" id="{6362C57F-E487-C601-9C23-AE9D3A6E0E3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CBCD00A-08C9-40BD-8572-A28EBC79D32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978220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CBCD00A-08C9-40BD-8572-A28EBC79D32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994475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CBCD00A-08C9-40BD-8572-A28EBC79D32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522724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CBCD00A-08C9-40BD-8572-A28EBC79D32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482806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CAF1C627-F103-C588-F34C-380E623ADB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GB"/>
          </a:p>
        </p:txBody>
      </p:sp>
      <p:sp>
        <p:nvSpPr>
          <p:cNvPr id="3" name="ชื่อเรื่องรอง 2">
            <a:extLst>
              <a:ext uri="{FF2B5EF4-FFF2-40B4-BE49-F238E27FC236}">
                <a16:creationId xmlns:a16="http://schemas.microsoft.com/office/drawing/2014/main" id="{25904FCF-D1BC-5277-D29A-E160370040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h-TH"/>
              <a:t>คลิกเพื่อแก้ไขสไตล์ชื่อเรื่องรองต้นแบบ</a:t>
            </a:r>
            <a:endParaRPr lang="en-GB"/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246BE742-5539-DBE3-3BBB-14B47BD4A0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D9524-C780-48AF-9AC9-1383BF3F14F4}" type="datetimeFigureOut">
              <a:rPr lang="en-GB" smtClean="0"/>
              <a:t>30/04/2025</a:t>
            </a:fld>
            <a:endParaRPr lang="en-GB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63845244-4C67-029D-92B7-970133FBAF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A0016211-83A0-6FF6-0A6F-4E60FCAD54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13303-16F4-4387-BF9C-C99C862996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27603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4DA37A21-10C0-2ADB-A876-6B6D8FF338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GB"/>
          </a:p>
        </p:txBody>
      </p:sp>
      <p:sp>
        <p:nvSpPr>
          <p:cNvPr id="3" name="ตัวแทนข้อความแนวตั้ง 2">
            <a:extLst>
              <a:ext uri="{FF2B5EF4-FFF2-40B4-BE49-F238E27FC236}">
                <a16:creationId xmlns:a16="http://schemas.microsoft.com/office/drawing/2014/main" id="{20854E1E-B168-747B-72AF-E2AFAF5D18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GB"/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D1CF0E71-0585-45F3-0E08-2995E23AC5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D9524-C780-48AF-9AC9-1383BF3F14F4}" type="datetimeFigureOut">
              <a:rPr lang="en-GB" smtClean="0"/>
              <a:t>30/04/2025</a:t>
            </a:fld>
            <a:endParaRPr lang="en-GB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CBBF2CF8-3B97-F0A1-518A-F6436C89AD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A2228424-986F-CFD8-93F9-1EA460BDF5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13303-16F4-4387-BF9C-C99C862996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06699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>
            <a:extLst>
              <a:ext uri="{FF2B5EF4-FFF2-40B4-BE49-F238E27FC236}">
                <a16:creationId xmlns:a16="http://schemas.microsoft.com/office/drawing/2014/main" id="{A3DF35DB-042A-3487-B69C-A9FDD21D845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GB"/>
          </a:p>
        </p:txBody>
      </p:sp>
      <p:sp>
        <p:nvSpPr>
          <p:cNvPr id="3" name="ตัวแทนข้อความแนวตั้ง 2">
            <a:extLst>
              <a:ext uri="{FF2B5EF4-FFF2-40B4-BE49-F238E27FC236}">
                <a16:creationId xmlns:a16="http://schemas.microsoft.com/office/drawing/2014/main" id="{7830A950-4A7B-0168-D040-FC6A676543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GB"/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CF234C0B-C7A1-C429-CC5C-CB7407C228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D9524-C780-48AF-9AC9-1383BF3F14F4}" type="datetimeFigureOut">
              <a:rPr lang="en-GB" smtClean="0"/>
              <a:t>30/04/2025</a:t>
            </a:fld>
            <a:endParaRPr lang="en-GB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AD5DC9EE-ADD0-A8B2-68E3-64DAE16395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F115CA66-20E0-AB0F-3452-E750431805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13303-16F4-4387-BF9C-C99C862996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05255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26E0D642-95E2-2FD5-7E1E-F3DFA28616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GB"/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E22E1692-70E7-CC2E-9949-9E4A642200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GB"/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1382FBC4-53E8-C373-5BE5-73B9172C6F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D9524-C780-48AF-9AC9-1383BF3F14F4}" type="datetimeFigureOut">
              <a:rPr lang="en-GB" smtClean="0"/>
              <a:t>30/04/2025</a:t>
            </a:fld>
            <a:endParaRPr lang="en-GB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815D851C-D646-4C6F-4BC7-88CA77110E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743CD851-90D1-7249-30FE-60BEC0B0C6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13303-16F4-4387-BF9C-C99C862996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29918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79B06746-BA0B-CB5A-2697-17CAEF6467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GB"/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id="{E928AE1B-5D7E-CADB-12C0-0038A1988B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7E8362BC-B7E7-DEDD-45A0-6F859A8CE8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D9524-C780-48AF-9AC9-1383BF3F14F4}" type="datetimeFigureOut">
              <a:rPr lang="en-GB" smtClean="0"/>
              <a:t>30/04/2025</a:t>
            </a:fld>
            <a:endParaRPr lang="en-GB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983050F6-1B84-80DE-2186-4325DE145E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6FFAE27A-74A3-F90F-44B4-05E32557E0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13303-16F4-4387-BF9C-C99C862996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1230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6C663DA4-E04B-7D80-8DBA-0D02B200EC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GB"/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738C8442-1A1A-F6CB-11EE-1081F47A321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GB"/>
          </a:p>
        </p:txBody>
      </p:sp>
      <p:sp>
        <p:nvSpPr>
          <p:cNvPr id="4" name="ตัวแทนเนื้อหา 3">
            <a:extLst>
              <a:ext uri="{FF2B5EF4-FFF2-40B4-BE49-F238E27FC236}">
                <a16:creationId xmlns:a16="http://schemas.microsoft.com/office/drawing/2014/main" id="{85C74A4A-E72F-B761-55BC-48F95E96C0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GB"/>
          </a:p>
        </p:txBody>
      </p:sp>
      <p:sp>
        <p:nvSpPr>
          <p:cNvPr id="5" name="ตัวแทนวันที่ 4">
            <a:extLst>
              <a:ext uri="{FF2B5EF4-FFF2-40B4-BE49-F238E27FC236}">
                <a16:creationId xmlns:a16="http://schemas.microsoft.com/office/drawing/2014/main" id="{D234E22C-C136-DE18-C1A2-A59DC8CE9D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D9524-C780-48AF-9AC9-1383BF3F14F4}" type="datetimeFigureOut">
              <a:rPr lang="en-GB" smtClean="0"/>
              <a:t>30/04/2025</a:t>
            </a:fld>
            <a:endParaRPr lang="en-GB"/>
          </a:p>
        </p:txBody>
      </p:sp>
      <p:sp>
        <p:nvSpPr>
          <p:cNvPr id="6" name="ตัวแทนท้ายกระดาษ 5">
            <a:extLst>
              <a:ext uri="{FF2B5EF4-FFF2-40B4-BE49-F238E27FC236}">
                <a16:creationId xmlns:a16="http://schemas.microsoft.com/office/drawing/2014/main" id="{456968DE-C630-AF85-004F-A8C2803A6B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ตัวแทนหมายเลขสไลด์ 6">
            <a:extLst>
              <a:ext uri="{FF2B5EF4-FFF2-40B4-BE49-F238E27FC236}">
                <a16:creationId xmlns:a16="http://schemas.microsoft.com/office/drawing/2014/main" id="{A998F0D5-1962-2C13-CE18-3BC1E1B424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13303-16F4-4387-BF9C-C99C862996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68606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67F4A145-F45E-24A1-B083-FB7095A929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GB"/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id="{B581ACBD-36AB-CD9D-F6BE-0854CE78D3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ตัวแทนเนื้อหา 3">
            <a:extLst>
              <a:ext uri="{FF2B5EF4-FFF2-40B4-BE49-F238E27FC236}">
                <a16:creationId xmlns:a16="http://schemas.microsoft.com/office/drawing/2014/main" id="{4F33F22C-C1A9-56CA-A48A-78B97473CF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GB"/>
          </a:p>
        </p:txBody>
      </p:sp>
      <p:sp>
        <p:nvSpPr>
          <p:cNvPr id="5" name="ตัวแทนข้อความ 4">
            <a:extLst>
              <a:ext uri="{FF2B5EF4-FFF2-40B4-BE49-F238E27FC236}">
                <a16:creationId xmlns:a16="http://schemas.microsoft.com/office/drawing/2014/main" id="{3490668D-D0C0-7C4C-180E-DE4FCE993F7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6" name="ตัวแทนเนื้อหา 5">
            <a:extLst>
              <a:ext uri="{FF2B5EF4-FFF2-40B4-BE49-F238E27FC236}">
                <a16:creationId xmlns:a16="http://schemas.microsoft.com/office/drawing/2014/main" id="{333BDDD5-D799-B028-63E4-8F8DB3933F6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GB"/>
          </a:p>
        </p:txBody>
      </p:sp>
      <p:sp>
        <p:nvSpPr>
          <p:cNvPr id="7" name="ตัวแทนวันที่ 6">
            <a:extLst>
              <a:ext uri="{FF2B5EF4-FFF2-40B4-BE49-F238E27FC236}">
                <a16:creationId xmlns:a16="http://schemas.microsoft.com/office/drawing/2014/main" id="{3D871CA7-1811-D8C5-3E68-79C0991E3A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D9524-C780-48AF-9AC9-1383BF3F14F4}" type="datetimeFigureOut">
              <a:rPr lang="en-GB" smtClean="0"/>
              <a:t>30/04/2025</a:t>
            </a:fld>
            <a:endParaRPr lang="en-GB"/>
          </a:p>
        </p:txBody>
      </p:sp>
      <p:sp>
        <p:nvSpPr>
          <p:cNvPr id="8" name="ตัวแทนท้ายกระดาษ 7">
            <a:extLst>
              <a:ext uri="{FF2B5EF4-FFF2-40B4-BE49-F238E27FC236}">
                <a16:creationId xmlns:a16="http://schemas.microsoft.com/office/drawing/2014/main" id="{39D4AF54-D723-E77A-5EAB-53F28884FC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ตัวแทนหมายเลขสไลด์ 8">
            <a:extLst>
              <a:ext uri="{FF2B5EF4-FFF2-40B4-BE49-F238E27FC236}">
                <a16:creationId xmlns:a16="http://schemas.microsoft.com/office/drawing/2014/main" id="{8C2C0EAF-9640-9928-98E0-A80BFA70E0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13303-16F4-4387-BF9C-C99C862996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3620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BF8AA21F-BC65-AF0C-49E1-D088BEB922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GB"/>
          </a:p>
        </p:txBody>
      </p:sp>
      <p:sp>
        <p:nvSpPr>
          <p:cNvPr id="3" name="ตัวแทนวันที่ 2">
            <a:extLst>
              <a:ext uri="{FF2B5EF4-FFF2-40B4-BE49-F238E27FC236}">
                <a16:creationId xmlns:a16="http://schemas.microsoft.com/office/drawing/2014/main" id="{3DDADC33-3066-B987-BEA4-6D61AA8611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D9524-C780-48AF-9AC9-1383BF3F14F4}" type="datetimeFigureOut">
              <a:rPr lang="en-GB" smtClean="0"/>
              <a:t>30/04/2025</a:t>
            </a:fld>
            <a:endParaRPr lang="en-GB"/>
          </a:p>
        </p:txBody>
      </p:sp>
      <p:sp>
        <p:nvSpPr>
          <p:cNvPr id="4" name="ตัวแทนท้ายกระดาษ 3">
            <a:extLst>
              <a:ext uri="{FF2B5EF4-FFF2-40B4-BE49-F238E27FC236}">
                <a16:creationId xmlns:a16="http://schemas.microsoft.com/office/drawing/2014/main" id="{E02ADAE6-A398-B704-EABC-00D1C79AC4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ตัวแทนหมายเลขสไลด์ 4">
            <a:extLst>
              <a:ext uri="{FF2B5EF4-FFF2-40B4-BE49-F238E27FC236}">
                <a16:creationId xmlns:a16="http://schemas.microsoft.com/office/drawing/2014/main" id="{23A96972-7BA5-314B-2DA6-509468AED1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13303-16F4-4387-BF9C-C99C862996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192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>
            <a:extLst>
              <a:ext uri="{FF2B5EF4-FFF2-40B4-BE49-F238E27FC236}">
                <a16:creationId xmlns:a16="http://schemas.microsoft.com/office/drawing/2014/main" id="{A3875EC7-23E9-885C-781D-51463876D6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D9524-C780-48AF-9AC9-1383BF3F14F4}" type="datetimeFigureOut">
              <a:rPr lang="en-GB" smtClean="0"/>
              <a:t>30/04/2025</a:t>
            </a:fld>
            <a:endParaRPr lang="en-GB"/>
          </a:p>
        </p:txBody>
      </p:sp>
      <p:sp>
        <p:nvSpPr>
          <p:cNvPr id="3" name="ตัวแทนท้ายกระดาษ 2">
            <a:extLst>
              <a:ext uri="{FF2B5EF4-FFF2-40B4-BE49-F238E27FC236}">
                <a16:creationId xmlns:a16="http://schemas.microsoft.com/office/drawing/2014/main" id="{724E245B-F78C-AA26-46A0-C0E46834D3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ตัวแทนหมายเลขสไลด์ 3">
            <a:extLst>
              <a:ext uri="{FF2B5EF4-FFF2-40B4-BE49-F238E27FC236}">
                <a16:creationId xmlns:a16="http://schemas.microsoft.com/office/drawing/2014/main" id="{4448EB56-A759-9677-47CE-76E20F1B16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13303-16F4-4387-BF9C-C99C862996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2161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86E9E649-FDC2-ED93-A854-BB27AF8B4E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GB"/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8B787687-E14B-B53F-5CEB-36163A06FB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GB"/>
          </a:p>
        </p:txBody>
      </p:sp>
      <p:sp>
        <p:nvSpPr>
          <p:cNvPr id="4" name="ตัวแทนข้อความ 3">
            <a:extLst>
              <a:ext uri="{FF2B5EF4-FFF2-40B4-BE49-F238E27FC236}">
                <a16:creationId xmlns:a16="http://schemas.microsoft.com/office/drawing/2014/main" id="{ADE416D4-9DD6-5E5A-CCEA-B7EEE1E2F1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ตัวแทนวันที่ 4">
            <a:extLst>
              <a:ext uri="{FF2B5EF4-FFF2-40B4-BE49-F238E27FC236}">
                <a16:creationId xmlns:a16="http://schemas.microsoft.com/office/drawing/2014/main" id="{01405934-9D3F-E9DE-0B97-8FFBB1CF5F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D9524-C780-48AF-9AC9-1383BF3F14F4}" type="datetimeFigureOut">
              <a:rPr lang="en-GB" smtClean="0"/>
              <a:t>30/04/2025</a:t>
            </a:fld>
            <a:endParaRPr lang="en-GB"/>
          </a:p>
        </p:txBody>
      </p:sp>
      <p:sp>
        <p:nvSpPr>
          <p:cNvPr id="6" name="ตัวแทนท้ายกระดาษ 5">
            <a:extLst>
              <a:ext uri="{FF2B5EF4-FFF2-40B4-BE49-F238E27FC236}">
                <a16:creationId xmlns:a16="http://schemas.microsoft.com/office/drawing/2014/main" id="{72160F70-1A73-77F5-FBCC-FD37681AF2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ตัวแทนหมายเลขสไลด์ 6">
            <a:extLst>
              <a:ext uri="{FF2B5EF4-FFF2-40B4-BE49-F238E27FC236}">
                <a16:creationId xmlns:a16="http://schemas.microsoft.com/office/drawing/2014/main" id="{553AD6B0-1C14-C4ED-1E13-B370EE1DEA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13303-16F4-4387-BF9C-C99C862996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22917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ABF117B3-E1E0-9E58-8B7E-BF784F10A9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GB"/>
          </a:p>
        </p:txBody>
      </p:sp>
      <p:sp>
        <p:nvSpPr>
          <p:cNvPr id="3" name="ตัวแทนรูปภาพ 2">
            <a:extLst>
              <a:ext uri="{FF2B5EF4-FFF2-40B4-BE49-F238E27FC236}">
                <a16:creationId xmlns:a16="http://schemas.microsoft.com/office/drawing/2014/main" id="{B045B183-8896-B070-9CF0-B8559C006B8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ตัวแทนข้อความ 3">
            <a:extLst>
              <a:ext uri="{FF2B5EF4-FFF2-40B4-BE49-F238E27FC236}">
                <a16:creationId xmlns:a16="http://schemas.microsoft.com/office/drawing/2014/main" id="{E0624E1D-1D4E-A766-4349-40790F4A18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ตัวแทนวันที่ 4">
            <a:extLst>
              <a:ext uri="{FF2B5EF4-FFF2-40B4-BE49-F238E27FC236}">
                <a16:creationId xmlns:a16="http://schemas.microsoft.com/office/drawing/2014/main" id="{8D772897-FEEC-297D-3094-345F7369DF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D9524-C780-48AF-9AC9-1383BF3F14F4}" type="datetimeFigureOut">
              <a:rPr lang="en-GB" smtClean="0"/>
              <a:t>30/04/2025</a:t>
            </a:fld>
            <a:endParaRPr lang="en-GB"/>
          </a:p>
        </p:txBody>
      </p:sp>
      <p:sp>
        <p:nvSpPr>
          <p:cNvPr id="6" name="ตัวแทนท้ายกระดาษ 5">
            <a:extLst>
              <a:ext uri="{FF2B5EF4-FFF2-40B4-BE49-F238E27FC236}">
                <a16:creationId xmlns:a16="http://schemas.microsoft.com/office/drawing/2014/main" id="{123B8C10-762E-9C16-2D5D-EBE9E41D07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ตัวแทนหมายเลขสไลด์ 6">
            <a:extLst>
              <a:ext uri="{FF2B5EF4-FFF2-40B4-BE49-F238E27FC236}">
                <a16:creationId xmlns:a16="http://schemas.microsoft.com/office/drawing/2014/main" id="{A81C3371-6F84-F4F6-6117-CE0D3A9C7D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13303-16F4-4387-BF9C-C99C862996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4566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>
            <a:extLst>
              <a:ext uri="{FF2B5EF4-FFF2-40B4-BE49-F238E27FC236}">
                <a16:creationId xmlns:a16="http://schemas.microsoft.com/office/drawing/2014/main" id="{EC7E9423-89FB-C1D8-6F9D-AC09A7CCA6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GB"/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id="{3A47701E-19A5-0904-A31D-526CD1E23A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GB"/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6A3959D8-032A-8982-A709-A6808A96CE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ED9524-C780-48AF-9AC9-1383BF3F14F4}" type="datetimeFigureOut">
              <a:rPr lang="en-GB" smtClean="0"/>
              <a:t>30/04/2025</a:t>
            </a:fld>
            <a:endParaRPr lang="en-GB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09143419-3F5D-6657-BD5A-2750223F44F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2A25D3E3-A253-9219-3BAF-0469C0B5D2C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913303-16F4-4387-BF9C-C99C862996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9270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" name="ตาราง 19">
            <a:extLst>
              <a:ext uri="{FF2B5EF4-FFF2-40B4-BE49-F238E27FC236}">
                <a16:creationId xmlns:a16="http://schemas.microsoft.com/office/drawing/2014/main" id="{A36AB3EA-89F5-4204-9DAA-CE8F90CE48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5246308"/>
              </p:ext>
            </p:extLst>
          </p:nvPr>
        </p:nvGraphicFramePr>
        <p:xfrm>
          <a:off x="3945822" y="567161"/>
          <a:ext cx="7633244" cy="3048025"/>
        </p:xfrm>
        <a:graphic>
          <a:graphicData uri="http://schemas.openxmlformats.org/drawingml/2006/table">
            <a:tbl>
              <a:tblPr>
                <a:tableStyleId>{ED083AE6-46FA-4A59-8FB0-9F97EB10719F}</a:tableStyleId>
              </a:tblPr>
              <a:tblGrid>
                <a:gridCol w="348132">
                  <a:extLst>
                    <a:ext uri="{9D8B030D-6E8A-4147-A177-3AD203B41FA5}">
                      <a16:colId xmlns:a16="http://schemas.microsoft.com/office/drawing/2014/main" val="61319698"/>
                    </a:ext>
                  </a:extLst>
                </a:gridCol>
                <a:gridCol w="1044395">
                  <a:extLst>
                    <a:ext uri="{9D8B030D-6E8A-4147-A177-3AD203B41FA5}">
                      <a16:colId xmlns:a16="http://schemas.microsoft.com/office/drawing/2014/main" val="730633228"/>
                    </a:ext>
                  </a:extLst>
                </a:gridCol>
                <a:gridCol w="583297">
                  <a:extLst>
                    <a:ext uri="{9D8B030D-6E8A-4147-A177-3AD203B41FA5}">
                      <a16:colId xmlns:a16="http://schemas.microsoft.com/office/drawing/2014/main" val="3814573504"/>
                    </a:ext>
                  </a:extLst>
                </a:gridCol>
                <a:gridCol w="376716">
                  <a:extLst>
                    <a:ext uri="{9D8B030D-6E8A-4147-A177-3AD203B41FA5}">
                      <a16:colId xmlns:a16="http://schemas.microsoft.com/office/drawing/2014/main" val="2200944022"/>
                    </a:ext>
                  </a:extLst>
                </a:gridCol>
                <a:gridCol w="423807">
                  <a:extLst>
                    <a:ext uri="{9D8B030D-6E8A-4147-A177-3AD203B41FA5}">
                      <a16:colId xmlns:a16="http://schemas.microsoft.com/office/drawing/2014/main" val="618463313"/>
                    </a:ext>
                  </a:extLst>
                </a:gridCol>
                <a:gridCol w="329630">
                  <a:extLst>
                    <a:ext uri="{9D8B030D-6E8A-4147-A177-3AD203B41FA5}">
                      <a16:colId xmlns:a16="http://schemas.microsoft.com/office/drawing/2014/main" val="4249291507"/>
                    </a:ext>
                  </a:extLst>
                </a:gridCol>
                <a:gridCol w="425103">
                  <a:extLst>
                    <a:ext uri="{9D8B030D-6E8A-4147-A177-3AD203B41FA5}">
                      <a16:colId xmlns:a16="http://schemas.microsoft.com/office/drawing/2014/main" val="1487261277"/>
                    </a:ext>
                  </a:extLst>
                </a:gridCol>
                <a:gridCol w="406815">
                  <a:extLst>
                    <a:ext uri="{9D8B030D-6E8A-4147-A177-3AD203B41FA5}">
                      <a16:colId xmlns:a16="http://schemas.microsoft.com/office/drawing/2014/main" val="2058360448"/>
                    </a:ext>
                  </a:extLst>
                </a:gridCol>
                <a:gridCol w="329630">
                  <a:extLst>
                    <a:ext uri="{9D8B030D-6E8A-4147-A177-3AD203B41FA5}">
                      <a16:colId xmlns:a16="http://schemas.microsoft.com/office/drawing/2014/main" val="379581693"/>
                    </a:ext>
                  </a:extLst>
                </a:gridCol>
                <a:gridCol w="329116">
                  <a:extLst>
                    <a:ext uri="{9D8B030D-6E8A-4147-A177-3AD203B41FA5}">
                      <a16:colId xmlns:a16="http://schemas.microsoft.com/office/drawing/2014/main" val="3317556036"/>
                    </a:ext>
                  </a:extLst>
                </a:gridCol>
                <a:gridCol w="408623">
                  <a:extLst>
                    <a:ext uri="{9D8B030D-6E8A-4147-A177-3AD203B41FA5}">
                      <a16:colId xmlns:a16="http://schemas.microsoft.com/office/drawing/2014/main" val="912544662"/>
                    </a:ext>
                  </a:extLst>
                </a:gridCol>
                <a:gridCol w="423807">
                  <a:extLst>
                    <a:ext uri="{9D8B030D-6E8A-4147-A177-3AD203B41FA5}">
                      <a16:colId xmlns:a16="http://schemas.microsoft.com/office/drawing/2014/main" val="2966773193"/>
                    </a:ext>
                  </a:extLst>
                </a:gridCol>
                <a:gridCol w="392416">
                  <a:extLst>
                    <a:ext uri="{9D8B030D-6E8A-4147-A177-3AD203B41FA5}">
                      <a16:colId xmlns:a16="http://schemas.microsoft.com/office/drawing/2014/main" val="2394404022"/>
                    </a:ext>
                  </a:extLst>
                </a:gridCol>
                <a:gridCol w="345325">
                  <a:extLst>
                    <a:ext uri="{9D8B030D-6E8A-4147-A177-3AD203B41FA5}">
                      <a16:colId xmlns:a16="http://schemas.microsoft.com/office/drawing/2014/main" val="778273312"/>
                    </a:ext>
                  </a:extLst>
                </a:gridCol>
                <a:gridCol w="298236">
                  <a:extLst>
                    <a:ext uri="{9D8B030D-6E8A-4147-A177-3AD203B41FA5}">
                      <a16:colId xmlns:a16="http://schemas.microsoft.com/office/drawing/2014/main" val="3647009536"/>
                    </a:ext>
                  </a:extLst>
                </a:gridCol>
                <a:gridCol w="429709">
                  <a:extLst>
                    <a:ext uri="{9D8B030D-6E8A-4147-A177-3AD203B41FA5}">
                      <a16:colId xmlns:a16="http://schemas.microsoft.com/office/drawing/2014/main" val="1023019578"/>
                    </a:ext>
                  </a:extLst>
                </a:gridCol>
                <a:gridCol w="333741">
                  <a:extLst>
                    <a:ext uri="{9D8B030D-6E8A-4147-A177-3AD203B41FA5}">
                      <a16:colId xmlns:a16="http://schemas.microsoft.com/office/drawing/2014/main" val="3921623079"/>
                    </a:ext>
                  </a:extLst>
                </a:gridCol>
                <a:gridCol w="404746">
                  <a:extLst>
                    <a:ext uri="{9D8B030D-6E8A-4147-A177-3AD203B41FA5}">
                      <a16:colId xmlns:a16="http://schemas.microsoft.com/office/drawing/2014/main" val="1941942812"/>
                    </a:ext>
                  </a:extLst>
                </a:gridCol>
              </a:tblGrid>
              <a:tr h="180772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ที่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th-TH" sz="1100" b="1" u="none" strike="noStrike" baseline="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ศพส</a:t>
                      </a:r>
                      <a:r>
                        <a:rPr lang="en-GB" sz="1100" b="1" u="none" strike="noStrike" baseline="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.</a:t>
                      </a:r>
                      <a:endParaRPr lang="th-TH" sz="1100" b="1" i="0" u="none" strike="noStrike" baseline="0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60 - 69 ปี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รวม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b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70 - 79 ปี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รวม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b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80 - 89 ปี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รวม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b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90</a:t>
                      </a:r>
                      <a:r>
                        <a:rPr lang="en-GB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– 99 </a:t>
                      </a:r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ปี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รวม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th-TH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100 ปีขึ้นไป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th-TH" sz="13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th-TH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รวม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th-TH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รวม</a:t>
                      </a:r>
                    </a:p>
                  </a:txBody>
                  <a:tcPr marL="9525" marR="9525" marT="9525" marB="0" anchor="ctr">
                    <a:solidFill>
                      <a:srgbClr val="FFE3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8231665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ชาย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หญิง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ชาย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หญิง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077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fontAlgn="b"/>
                      <a:endParaRPr lang="th-TH" sz="12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FFCCCC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b"/>
                      <a:endParaRPr lang="th-TH" sz="12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FFCC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ชาย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หญิง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b="1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ชาย</a:t>
                      </a:r>
                      <a:endParaRPr lang="th-TH" sz="1100" b="1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หญิง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ชาย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หญิง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fontAlgn="b"/>
                      <a:endParaRPr lang="th-TH" sz="12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FFCCCC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b"/>
                      <a:endParaRPr lang="th-TH" sz="12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FFCC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842122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endParaRPr lang="en-GB" sz="11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บ้านบางแค</a:t>
                      </a:r>
                      <a:endParaRPr lang="en-US" sz="11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28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106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86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18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240</a:t>
                      </a:r>
                    </a:p>
                  </a:txBody>
                  <a:tcPr marL="9525" marR="9525" marT="9525" marB="0" anchor="b">
                    <a:solidFill>
                      <a:srgbClr val="FFE3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2312009"/>
                  </a:ext>
                </a:extLst>
              </a:tr>
              <a:tr h="182144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  <a:endParaRPr lang="en-GB" sz="11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จังหวัดปทุมธานี</a:t>
                      </a:r>
                      <a:endParaRPr lang="en-US" sz="11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16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31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32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88</a:t>
                      </a:r>
                    </a:p>
                  </a:txBody>
                  <a:tcPr marL="9525" marR="9525" marT="9525" marB="0" anchor="b">
                    <a:solidFill>
                      <a:srgbClr val="FFE3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3498321"/>
                  </a:ext>
                </a:extLst>
              </a:tr>
              <a:tr h="208915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  <a:endParaRPr lang="en-GB" sz="11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วาสนะเวศม์ </a:t>
                      </a:r>
                      <a:endParaRPr lang="en-US" sz="11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41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82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52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13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190</a:t>
                      </a:r>
                    </a:p>
                  </a:txBody>
                  <a:tcPr marL="9525" marR="9525" marT="9525" marB="0" anchor="b">
                    <a:solidFill>
                      <a:srgbClr val="FFE3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361845"/>
                  </a:ext>
                </a:extLst>
              </a:tr>
              <a:tr h="182144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</a:t>
                      </a:r>
                      <a:endParaRPr lang="en-GB" sz="11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บ้านบางละมุง </a:t>
                      </a:r>
                      <a:endParaRPr lang="en-US" sz="11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45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78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53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184</a:t>
                      </a:r>
                    </a:p>
                  </a:txBody>
                  <a:tcPr marL="9525" marR="9525" marT="9525" marB="0" anchor="b">
                    <a:solidFill>
                      <a:srgbClr val="FFE3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0384941"/>
                  </a:ext>
                </a:extLst>
              </a:tr>
              <a:tr h="182144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  <a:endParaRPr lang="en-GB" sz="11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บ้านบุรีรัมย์</a:t>
                      </a:r>
                      <a:endParaRPr lang="en-US" sz="11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22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40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20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84</a:t>
                      </a:r>
                    </a:p>
                  </a:txBody>
                  <a:tcPr marL="9525" marR="9525" marT="9525" marB="0" anchor="b">
                    <a:solidFill>
                      <a:srgbClr val="FFE3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6905829"/>
                  </a:ext>
                </a:extLst>
              </a:tr>
              <a:tr h="182144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</a:t>
                      </a:r>
                      <a:endParaRPr lang="en-GB" sz="11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จังหวัดนครพนม</a:t>
                      </a:r>
                      <a:endParaRPr lang="en-US" sz="11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27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47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19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97</a:t>
                      </a:r>
                    </a:p>
                  </a:txBody>
                  <a:tcPr marL="9525" marR="9525" marT="9525" marB="0" anchor="b">
                    <a:solidFill>
                      <a:srgbClr val="FFE3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3382782"/>
                  </a:ext>
                </a:extLst>
              </a:tr>
              <a:tr h="182144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</a:t>
                      </a:r>
                      <a:endParaRPr lang="en-GB" sz="11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บ้านธรรมปกรณ์</a:t>
                      </a:r>
                      <a:endParaRPr lang="en-US" sz="11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32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49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28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118</a:t>
                      </a:r>
                    </a:p>
                  </a:txBody>
                  <a:tcPr marL="9525" marR="9525" marT="9525" marB="0" anchor="b">
                    <a:solidFill>
                      <a:srgbClr val="FFE3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9019674"/>
                  </a:ext>
                </a:extLst>
              </a:tr>
              <a:tr h="182144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  <a:endParaRPr lang="en-GB" sz="11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จังหวัดลำปาง</a:t>
                      </a:r>
                      <a:endParaRPr lang="en-US" sz="11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46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35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13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95</a:t>
                      </a:r>
                    </a:p>
                  </a:txBody>
                  <a:tcPr marL="9525" marR="9525" marT="9525" marB="0" anchor="b">
                    <a:solidFill>
                      <a:srgbClr val="FFE3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0211058"/>
                  </a:ext>
                </a:extLst>
              </a:tr>
              <a:tr h="182144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</a:t>
                      </a:r>
                      <a:endParaRPr lang="en-GB" sz="11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ภูเก็ต</a:t>
                      </a:r>
                      <a:endParaRPr lang="en-US" sz="11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24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36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17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80</a:t>
                      </a:r>
                    </a:p>
                  </a:txBody>
                  <a:tcPr marL="9525" marR="9525" marT="9525" marB="0" anchor="b">
                    <a:solidFill>
                      <a:srgbClr val="FFE3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8162246"/>
                  </a:ext>
                </a:extLst>
              </a:tr>
              <a:tr h="182144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</a:t>
                      </a:r>
                      <a:endParaRPr lang="en-GB" sz="11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จังหวัดสงขลา</a:t>
                      </a:r>
                      <a:endParaRPr lang="en-US" sz="11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36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50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15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104</a:t>
                      </a:r>
                    </a:p>
                  </a:txBody>
                  <a:tcPr marL="9525" marR="9525" marT="9525" marB="0" anchor="b">
                    <a:solidFill>
                      <a:srgbClr val="FFE3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9446999"/>
                  </a:ext>
                </a:extLst>
              </a:tr>
              <a:tr h="217075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11</a:t>
                      </a:r>
                      <a:endParaRPr lang="en-GB" sz="11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บ้านทักษิณ </a:t>
                      </a:r>
                      <a:endParaRPr lang="en-US" sz="11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35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37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84</a:t>
                      </a:r>
                    </a:p>
                  </a:txBody>
                  <a:tcPr marL="9525" marR="9525" marT="9525" marB="0" anchor="b">
                    <a:solidFill>
                      <a:srgbClr val="FFE3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6315786"/>
                  </a:ext>
                </a:extLst>
              </a:tr>
              <a:tr h="180772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รวม</a:t>
                      </a:r>
                      <a:endParaRPr lang="en-GB" sz="11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GB" sz="12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223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129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352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279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312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591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105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240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345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62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71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1364</a:t>
                      </a:r>
                    </a:p>
                  </a:txBody>
                  <a:tcPr marL="9525" marR="9525" marT="9525" marB="0" anchor="b">
                    <a:solidFill>
                      <a:srgbClr val="FFE3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0972637"/>
                  </a:ext>
                </a:extLst>
              </a:tr>
              <a:tr h="233312"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12</a:t>
                      </a:r>
                      <a:endParaRPr lang="en-GB" sz="11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en-US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 </a:t>
                      </a:r>
                      <a:r>
                        <a:rPr lang="th-TH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ขอนแก่น</a:t>
                      </a:r>
                      <a:r>
                        <a:rPr lang="en-US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 </a:t>
                      </a:r>
                      <a:r>
                        <a:rPr lang="th-TH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(</a:t>
                      </a:r>
                      <a:r>
                        <a:rPr lang="en-US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Day Care</a:t>
                      </a:r>
                      <a:r>
                        <a:rPr lang="th-TH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)</a:t>
                      </a:r>
                      <a:endParaRPr lang="en-US" sz="11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137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252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196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133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59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12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15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27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667</a:t>
                      </a:r>
                    </a:p>
                  </a:txBody>
                  <a:tcPr marL="9525" marR="9525" marT="9525" marB="0" anchor="b">
                    <a:solidFill>
                      <a:srgbClr val="FFE3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3769660"/>
                  </a:ext>
                </a:extLst>
              </a:tr>
              <a:tr h="9525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รวม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2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338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266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sng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604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373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414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sng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787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170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308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sng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478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42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88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sng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130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12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20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sng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32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sng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2,031</a:t>
                      </a:r>
                    </a:p>
                  </a:txBody>
                  <a:tcPr marL="9525" marR="9525" marT="9525" marB="0" anchor="b">
                    <a:solidFill>
                      <a:srgbClr val="FFE3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sp>
        <p:nvSpPr>
          <p:cNvPr id="61" name="สี่เหลี่ยมผืนผ้า 60">
            <a:extLst>
              <a:ext uri="{FF2B5EF4-FFF2-40B4-BE49-F238E27FC236}">
                <a16:creationId xmlns:a16="http://schemas.microsoft.com/office/drawing/2014/main" id="{BD2D9B8B-5C75-4115-9F8E-7B9B69A0AF28}"/>
              </a:ext>
            </a:extLst>
          </p:cNvPr>
          <p:cNvSpPr/>
          <p:nvPr/>
        </p:nvSpPr>
        <p:spPr>
          <a:xfrm>
            <a:off x="117239" y="6543283"/>
            <a:ext cx="3558562" cy="276830"/>
          </a:xfrm>
          <a:prstGeom prst="rect">
            <a:avLst/>
          </a:prstGeom>
          <a:noFill/>
          <a:ln>
            <a:noFill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3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H SarabunPSK" panose="020B0500040200020003" pitchFamily="34" charset="-34"/>
              <a:ea typeface="+mn-ea"/>
              <a:cs typeface="TH SarabunPSK" panose="020B0500040200020003" pitchFamily="34" charset="-34"/>
            </a:endParaRPr>
          </a:p>
        </p:txBody>
      </p:sp>
      <p:sp>
        <p:nvSpPr>
          <p:cNvPr id="16" name="สี่เหลี่ยมผืนผ้า: มุมมน 15">
            <a:extLst>
              <a:ext uri="{FF2B5EF4-FFF2-40B4-BE49-F238E27FC236}">
                <a16:creationId xmlns:a16="http://schemas.microsoft.com/office/drawing/2014/main" id="{55FBA5CE-673E-413E-BD98-A8783A90DB1A}"/>
              </a:ext>
            </a:extLst>
          </p:cNvPr>
          <p:cNvSpPr/>
          <p:nvPr/>
        </p:nvSpPr>
        <p:spPr>
          <a:xfrm>
            <a:off x="926623" y="603662"/>
            <a:ext cx="2252118" cy="328034"/>
          </a:xfrm>
          <a:prstGeom prst="roundRect">
            <a:avLst/>
          </a:prstGeom>
          <a:solidFill>
            <a:srgbClr val="FFA3B2"/>
          </a:solidFill>
          <a:ln>
            <a:solidFill>
              <a:srgbClr val="FF9BAC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defRPr/>
            </a:pPr>
            <a:r>
              <a:rPr kumimoji="0" lang="th-TH" sz="2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H Sarabun New" panose="020B0500040200020003" pitchFamily="34" charset="-34"/>
                <a:ea typeface="Tahoma" pitchFamily="34" charset="0"/>
                <a:cs typeface="TH Sarabun New" panose="020B0500040200020003" pitchFamily="34" charset="-34"/>
              </a:rPr>
              <a:t>จำนวนผู้สูง</a:t>
            </a:r>
            <a:r>
              <a:rPr lang="th-TH" sz="2000" b="1" dirty="0">
                <a:solidFill>
                  <a:schemeClr val="tx1"/>
                </a:solidFill>
                <a:latin typeface="TH Sarabun New" panose="020B0500040200020003" pitchFamily="34" charset="-34"/>
                <a:ea typeface="Tahoma" pitchFamily="34" charset="0"/>
                <a:cs typeface="TH Sarabun New" panose="020B0500040200020003" pitchFamily="34" charset="-34"/>
              </a:rPr>
              <a:t>อายุ</a:t>
            </a:r>
            <a:r>
              <a:rPr lang="en-US" sz="2000" b="1" dirty="0">
                <a:solidFill>
                  <a:schemeClr val="tx1"/>
                </a:solidFill>
                <a:latin typeface="TH Sarabun New" panose="020B0500040200020003" pitchFamily="34" charset="-34"/>
                <a:ea typeface="Tahoma" pitchFamily="34" charset="0"/>
                <a:cs typeface="TH Sarabun New" panose="020B0500040200020003" pitchFamily="34" charset="-34"/>
              </a:rPr>
              <a:t> 1</a:t>
            </a:r>
            <a:r>
              <a:rPr lang="th-TH" sz="2000" b="1" dirty="0">
                <a:solidFill>
                  <a:schemeClr val="tx1"/>
                </a:solidFill>
                <a:latin typeface="TH Sarabun New" panose="020B0500040200020003" pitchFamily="34" charset="-34"/>
                <a:ea typeface="Tahoma" pitchFamily="34" charset="0"/>
                <a:cs typeface="TH Sarabun New" panose="020B0500040200020003" pitchFamily="34" charset="-34"/>
              </a:rPr>
              <a:t>,364 </a:t>
            </a:r>
            <a:r>
              <a:rPr kumimoji="0" lang="th-TH" sz="2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H Sarabun New" panose="020B0500040200020003" pitchFamily="34" charset="-34"/>
                <a:ea typeface="Tahoma" pitchFamily="34" charset="0"/>
                <a:cs typeface="TH Sarabun New" panose="020B0500040200020003" pitchFamily="34" charset="-34"/>
              </a:rPr>
              <a:t>คน</a:t>
            </a:r>
            <a:endParaRPr kumimoji="0" lang="en-GB" sz="2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H Sarabun New" panose="020B0500040200020003" pitchFamily="34" charset="-34"/>
              <a:ea typeface="Tahoma" pitchFamily="34" charset="0"/>
              <a:cs typeface="TH Sarabun New" panose="020B0500040200020003" pitchFamily="34" charset="-34"/>
            </a:endParaRPr>
          </a:p>
        </p:txBody>
      </p:sp>
      <p:pic>
        <p:nvPicPr>
          <p:cNvPr id="9" name="รูปภาพ 8">
            <a:extLst>
              <a:ext uri="{FF2B5EF4-FFF2-40B4-BE49-F238E27FC236}">
                <a16:creationId xmlns:a16="http://schemas.microsoft.com/office/drawing/2014/main" id="{A66CE66B-A411-BBE9-7424-0FB0C7B5ADD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9285" t="19464" r="19715" b="19536"/>
          <a:stretch/>
        </p:blipFill>
        <p:spPr>
          <a:xfrm>
            <a:off x="193557" y="336400"/>
            <a:ext cx="615355" cy="615355"/>
          </a:xfrm>
          <a:prstGeom prst="ellipse">
            <a:avLst/>
          </a:prstGeom>
        </p:spPr>
      </p:pic>
      <p:sp>
        <p:nvSpPr>
          <p:cNvPr id="8" name="สี่เหลี่ยมผืนผ้า: มุมมน 7">
            <a:extLst>
              <a:ext uri="{FF2B5EF4-FFF2-40B4-BE49-F238E27FC236}">
                <a16:creationId xmlns:a16="http://schemas.microsoft.com/office/drawing/2014/main" id="{EE5CBE15-4A4C-4FB4-A791-B5278A44E587}"/>
              </a:ext>
            </a:extLst>
          </p:cNvPr>
          <p:cNvSpPr/>
          <p:nvPr/>
        </p:nvSpPr>
        <p:spPr>
          <a:xfrm>
            <a:off x="4047222" y="389172"/>
            <a:ext cx="7633244" cy="216000"/>
          </a:xfrm>
          <a:prstGeom prst="roundRect">
            <a:avLst/>
          </a:prstGeom>
          <a:solidFill>
            <a:srgbClr val="FFE497"/>
          </a:solidFill>
          <a:ln w="38100"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H SarabunPSK" panose="020B0500040200020003"/>
              </a:rPr>
              <a:t>แบ่งตามช่วงอายุของผู้สูงอายุ</a:t>
            </a:r>
            <a:endParaRPr kumimoji="0" lang="en-GB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itchFamily="34" charset="0"/>
              <a:ea typeface="Tahoma" pitchFamily="34" charset="0"/>
              <a:cs typeface="TH SarabunPSK" panose="020B0500040200020003"/>
            </a:endParaRPr>
          </a:p>
        </p:txBody>
      </p:sp>
      <p:sp>
        <p:nvSpPr>
          <p:cNvPr id="71" name="สี่เหลี่ยมผืนผ้า: มุมมน 70">
            <a:extLst>
              <a:ext uri="{FF2B5EF4-FFF2-40B4-BE49-F238E27FC236}">
                <a16:creationId xmlns:a16="http://schemas.microsoft.com/office/drawing/2014/main" id="{517956C7-6F83-4AC3-8DC0-8F0191F951EE}"/>
              </a:ext>
            </a:extLst>
          </p:cNvPr>
          <p:cNvSpPr/>
          <p:nvPr/>
        </p:nvSpPr>
        <p:spPr>
          <a:xfrm>
            <a:off x="0" y="120400"/>
            <a:ext cx="12192000" cy="216000"/>
          </a:xfrm>
          <a:prstGeom prst="roundRect">
            <a:avLst>
              <a:gd name="adj" fmla="val 0"/>
            </a:avLst>
          </a:prstGeom>
          <a:noFill/>
          <a:ln w="38100"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h-TH" sz="1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H SarabunPSK" panose="020B0500040200020003" pitchFamily="34" charset="-34"/>
              <a:ea typeface="+mn-ea"/>
              <a:cs typeface="TH SarabunPSK" panose="020B0500040200020003" pitchFamily="34" charset="-34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 New" panose="020B0500040200020003" pitchFamily="34" charset="-34"/>
                <a:ea typeface="Tahoma" pitchFamily="34" charset="0"/>
                <a:cs typeface="TH SarabunPSK" panose="020B0500040200020003"/>
              </a:rPr>
              <a:t>สถิติผู้สูงอายุในศูนย์พัฒนาการจัดสวัสดิการสังคมผู้สูงอายุ ประจำเดือน</a:t>
            </a:r>
            <a:r>
              <a:rPr kumimoji="0" lang="en-US" sz="1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 New" panose="020B0500040200020003" pitchFamily="34" charset="-34"/>
                <a:ea typeface="Tahoma" pitchFamily="34" charset="0"/>
                <a:cs typeface="TH SarabunPSK" panose="020B0500040200020003"/>
              </a:rPr>
              <a:t> </a:t>
            </a:r>
            <a:r>
              <a:rPr kumimoji="0" lang="th-TH" sz="1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 New" panose="020B0500040200020003" pitchFamily="34" charset="-34"/>
                <a:ea typeface="Tahoma" pitchFamily="34" charset="0"/>
                <a:cs typeface="TH SarabunPSK" panose="020B0500040200020003"/>
              </a:rPr>
              <a:t>เมษายน</a:t>
            </a:r>
            <a:r>
              <a:rPr lang="th-TH" sz="1900" b="1" dirty="0">
                <a:solidFill>
                  <a:prstClr val="black"/>
                </a:solidFill>
                <a:latin typeface="TH Sarabun New" panose="020B0500040200020003" pitchFamily="34" charset="-34"/>
                <a:ea typeface="Tahoma" pitchFamily="34" charset="0"/>
                <a:cs typeface="TH SarabunPSK" panose="020B0500040200020003"/>
              </a:rPr>
              <a:t> </a:t>
            </a:r>
            <a:r>
              <a:rPr kumimoji="0" lang="th-TH" sz="1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 New" panose="020B0500040200020003" pitchFamily="34" charset="-34"/>
                <a:ea typeface="Tahoma" pitchFamily="34" charset="0"/>
                <a:cs typeface="TH SarabunPSK" panose="020B0500040200020003"/>
              </a:rPr>
              <a:t>2568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                              </a:t>
            </a:r>
            <a:endParaRPr kumimoji="0" lang="en-GB" sz="1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H SarabunPSK" panose="020B0500040200020003" pitchFamily="34" charset="-34"/>
              <a:ea typeface="+mn-ea"/>
              <a:cs typeface="TH SarabunPSK" panose="020B0500040200020003" pitchFamily="34" charset="-34"/>
            </a:endParaRPr>
          </a:p>
        </p:txBody>
      </p:sp>
      <p:pic>
        <p:nvPicPr>
          <p:cNvPr id="7" name="รูปภาพ 6">
            <a:extLst>
              <a:ext uri="{FF2B5EF4-FFF2-40B4-BE49-F238E27FC236}">
                <a16:creationId xmlns:a16="http://schemas.microsoft.com/office/drawing/2014/main" id="{5A3E3B16-D222-2EF0-E90A-8505029155B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4297" b="97461" l="10000" r="90000">
                        <a14:foregroundMark x1="44844" y1="4492" x2="42500" y2="10742"/>
                        <a14:foregroundMark x1="58438" y1="23047" x2="51250" y2="36523"/>
                        <a14:foregroundMark x1="50938" y1="75195" x2="46250" y2="81445"/>
                        <a14:foregroundMark x1="61094" y1="73828" x2="55000" y2="83789"/>
                        <a14:foregroundMark x1="55313" y1="87109" x2="55156" y2="94531"/>
                        <a14:foregroundMark x1="39688" y1="88672" x2="41250" y2="88867"/>
                        <a14:foregroundMark x1="43125" y1="93945" x2="44688" y2="94141"/>
                        <a14:foregroundMark x1="50625" y1="88281" x2="49219" y2="88086"/>
                        <a14:foregroundMark x1="51563" y1="97070" x2="54375" y2="97461"/>
                        <a14:foregroundMark x1="59062" y1="93555" x2="59062" y2="93555"/>
                        <a14:backgroundMark x1="47969" y1="68359" x2="47969" y2="68359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1204186" y="87307"/>
            <a:ext cx="1114368" cy="891495"/>
          </a:xfrm>
          <a:prstGeom prst="rect">
            <a:avLst/>
          </a:prstGeom>
        </p:spPr>
      </p:pic>
      <p:sp>
        <p:nvSpPr>
          <p:cNvPr id="10" name="สี่เหลี่ยมผืนผ้า 9">
            <a:extLst>
              <a:ext uri="{FF2B5EF4-FFF2-40B4-BE49-F238E27FC236}">
                <a16:creationId xmlns:a16="http://schemas.microsoft.com/office/drawing/2014/main" id="{5931C266-DE67-4AB8-5F59-56AD97C432BA}"/>
              </a:ext>
            </a:extLst>
          </p:cNvPr>
          <p:cNvSpPr/>
          <p:nvPr/>
        </p:nvSpPr>
        <p:spPr>
          <a:xfrm>
            <a:off x="0" y="6581170"/>
            <a:ext cx="4913438" cy="276830"/>
          </a:xfrm>
          <a:prstGeom prst="rect">
            <a:avLst/>
          </a:prstGeom>
          <a:noFill/>
          <a:ln>
            <a:noFill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3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ข้อมูล ณ วันที่ </a:t>
            </a:r>
            <a:r>
              <a:rPr lang="en-US" sz="1300" b="1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3</a:t>
            </a:r>
            <a:r>
              <a:rPr lang="th-TH" sz="1300" b="1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0 เมษายน 2568</a:t>
            </a:r>
            <a:r>
              <a:rPr kumimoji="0" lang="th-TH" sz="13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 กองส่งเสริมสวัสดิการและคุ้มครองสิทธิผู้สูงอายุ</a:t>
            </a:r>
            <a:endParaRPr kumimoji="0" lang="en-GB" sz="13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H SarabunPSK" panose="020B0500040200020003" pitchFamily="34" charset="-34"/>
              <a:ea typeface="+mn-ea"/>
              <a:cs typeface="TH SarabunPSK" panose="020B0500040200020003" pitchFamily="34" charset="-34"/>
            </a:endParaRPr>
          </a:p>
        </p:txBody>
      </p:sp>
      <p:cxnSp>
        <p:nvCxnSpPr>
          <p:cNvPr id="24" name="ตัวเชื่อมต่อตรง 23">
            <a:extLst>
              <a:ext uri="{FF2B5EF4-FFF2-40B4-BE49-F238E27FC236}">
                <a16:creationId xmlns:a16="http://schemas.microsoft.com/office/drawing/2014/main" id="{BEBF4A67-B342-754F-58BA-B3CEE1EEE324}"/>
              </a:ext>
            </a:extLst>
          </p:cNvPr>
          <p:cNvCxnSpPr>
            <a:cxnSpLocks/>
          </p:cNvCxnSpPr>
          <p:nvPr/>
        </p:nvCxnSpPr>
        <p:spPr>
          <a:xfrm>
            <a:off x="3375143" y="1259338"/>
            <a:ext cx="0" cy="778159"/>
          </a:xfrm>
          <a:prstGeom prst="line">
            <a:avLst/>
          </a:prstGeom>
          <a:ln w="12700"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สี่เหลี่ยมผืนผ้า: มุมมน 2">
            <a:extLst>
              <a:ext uri="{FF2B5EF4-FFF2-40B4-BE49-F238E27FC236}">
                <a16:creationId xmlns:a16="http://schemas.microsoft.com/office/drawing/2014/main" id="{7C25B153-5D89-8EF6-6C84-ED1EE9743281}"/>
              </a:ext>
            </a:extLst>
          </p:cNvPr>
          <p:cNvSpPr/>
          <p:nvPr/>
        </p:nvSpPr>
        <p:spPr>
          <a:xfrm>
            <a:off x="4047221" y="3593392"/>
            <a:ext cx="7633244" cy="216000"/>
          </a:xfrm>
          <a:prstGeom prst="roundRect">
            <a:avLst/>
          </a:prstGeom>
          <a:solidFill>
            <a:srgbClr val="98D4CE"/>
          </a:solidFill>
          <a:ln w="38100"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H SarabunPSK" panose="020B0500040200020003"/>
              </a:rPr>
              <a:t>แบ่งตามศักยภาพของผู้สูงอายุ</a:t>
            </a:r>
            <a:endParaRPr kumimoji="0" lang="en-GB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itchFamily="34" charset="0"/>
              <a:ea typeface="Tahoma" pitchFamily="34" charset="0"/>
              <a:cs typeface="TH SarabunPSK" panose="020B0500040200020003"/>
            </a:endParaRPr>
          </a:p>
        </p:txBody>
      </p:sp>
      <p:graphicFrame>
        <p:nvGraphicFramePr>
          <p:cNvPr id="4" name="ตาราง 3">
            <a:extLst>
              <a:ext uri="{FF2B5EF4-FFF2-40B4-BE49-F238E27FC236}">
                <a16:creationId xmlns:a16="http://schemas.microsoft.com/office/drawing/2014/main" id="{F375E650-E7B1-7807-725A-A072950336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788977"/>
              </p:ext>
            </p:extLst>
          </p:nvPr>
        </p:nvGraphicFramePr>
        <p:xfrm>
          <a:off x="4047221" y="3809392"/>
          <a:ext cx="7633242" cy="3016223"/>
        </p:xfrm>
        <a:graphic>
          <a:graphicData uri="http://schemas.openxmlformats.org/drawingml/2006/table">
            <a:tbl>
              <a:tblPr>
                <a:tableStyleId>{0505E3EF-67EA-436B-97B2-0124C06EBD24}</a:tableStyleId>
              </a:tblPr>
              <a:tblGrid>
                <a:gridCol w="321908">
                  <a:extLst>
                    <a:ext uri="{9D8B030D-6E8A-4147-A177-3AD203B41FA5}">
                      <a16:colId xmlns:a16="http://schemas.microsoft.com/office/drawing/2014/main" val="1007222585"/>
                    </a:ext>
                  </a:extLst>
                </a:gridCol>
                <a:gridCol w="995848">
                  <a:extLst>
                    <a:ext uri="{9D8B030D-6E8A-4147-A177-3AD203B41FA5}">
                      <a16:colId xmlns:a16="http://schemas.microsoft.com/office/drawing/2014/main" val="142727424"/>
                    </a:ext>
                  </a:extLst>
                </a:gridCol>
                <a:gridCol w="748557">
                  <a:extLst>
                    <a:ext uri="{9D8B030D-6E8A-4147-A177-3AD203B41FA5}">
                      <a16:colId xmlns:a16="http://schemas.microsoft.com/office/drawing/2014/main" val="3402277571"/>
                    </a:ext>
                  </a:extLst>
                </a:gridCol>
                <a:gridCol w="761925">
                  <a:extLst>
                    <a:ext uri="{9D8B030D-6E8A-4147-A177-3AD203B41FA5}">
                      <a16:colId xmlns:a16="http://schemas.microsoft.com/office/drawing/2014/main" val="1013841213"/>
                    </a:ext>
                  </a:extLst>
                </a:gridCol>
                <a:gridCol w="541368">
                  <a:extLst>
                    <a:ext uri="{9D8B030D-6E8A-4147-A177-3AD203B41FA5}">
                      <a16:colId xmlns:a16="http://schemas.microsoft.com/office/drawing/2014/main" val="2434938039"/>
                    </a:ext>
                  </a:extLst>
                </a:gridCol>
                <a:gridCol w="581469">
                  <a:extLst>
                    <a:ext uri="{9D8B030D-6E8A-4147-A177-3AD203B41FA5}">
                      <a16:colId xmlns:a16="http://schemas.microsoft.com/office/drawing/2014/main" val="3220074907"/>
                    </a:ext>
                  </a:extLst>
                </a:gridCol>
                <a:gridCol w="561418">
                  <a:extLst>
                    <a:ext uri="{9D8B030D-6E8A-4147-A177-3AD203B41FA5}">
                      <a16:colId xmlns:a16="http://schemas.microsoft.com/office/drawing/2014/main" val="2854666551"/>
                    </a:ext>
                  </a:extLst>
                </a:gridCol>
                <a:gridCol w="581469">
                  <a:extLst>
                    <a:ext uri="{9D8B030D-6E8A-4147-A177-3AD203B41FA5}">
                      <a16:colId xmlns:a16="http://schemas.microsoft.com/office/drawing/2014/main" val="2016035437"/>
                    </a:ext>
                  </a:extLst>
                </a:gridCol>
                <a:gridCol w="534683">
                  <a:extLst>
                    <a:ext uri="{9D8B030D-6E8A-4147-A177-3AD203B41FA5}">
                      <a16:colId xmlns:a16="http://schemas.microsoft.com/office/drawing/2014/main" val="3200942042"/>
                    </a:ext>
                  </a:extLst>
                </a:gridCol>
                <a:gridCol w="574785">
                  <a:extLst>
                    <a:ext uri="{9D8B030D-6E8A-4147-A177-3AD203B41FA5}">
                      <a16:colId xmlns:a16="http://schemas.microsoft.com/office/drawing/2014/main" val="2715701808"/>
                    </a:ext>
                  </a:extLst>
                </a:gridCol>
                <a:gridCol w="714906">
                  <a:extLst>
                    <a:ext uri="{9D8B030D-6E8A-4147-A177-3AD203B41FA5}">
                      <a16:colId xmlns:a16="http://schemas.microsoft.com/office/drawing/2014/main" val="3258676431"/>
                    </a:ext>
                  </a:extLst>
                </a:gridCol>
                <a:gridCol w="714906">
                  <a:extLst>
                    <a:ext uri="{9D8B030D-6E8A-4147-A177-3AD203B41FA5}">
                      <a16:colId xmlns:a16="http://schemas.microsoft.com/office/drawing/2014/main" val="256443684"/>
                    </a:ext>
                  </a:extLst>
                </a:gridCol>
              </a:tblGrid>
              <a:tr h="15542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ที่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rgbClr val="B8E2DE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ศพส.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rgbClr val="B8E2D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A </a:t>
                      </a:r>
                      <a:r>
                        <a:rPr lang="th-TH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กลุ่มที่ช่วยเหลือตนเองได้</a:t>
                      </a:r>
                      <a:endParaRPr lang="en-GB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B8E2D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รวม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rgbClr val="B8E2D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B </a:t>
                      </a:r>
                      <a:r>
                        <a:rPr lang="th-TH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กลุ่มที่อยู่ในภาวะพึงพิง</a:t>
                      </a:r>
                      <a:endParaRPr lang="en-GB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B8E2D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รวม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rgbClr val="B8E2D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C</a:t>
                      </a:r>
                      <a:r>
                        <a:rPr lang="th-TH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กลุ่มติดเตียง</a:t>
                      </a:r>
                      <a:endParaRPr lang="en-GB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B8E2D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รวม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rgbClr val="B8E2DE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h-TH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รวม</a:t>
                      </a:r>
                    </a:p>
                  </a:txBody>
                  <a:tcPr marL="9525" marR="9525" marT="9525" marB="0" anchor="ctr">
                    <a:solidFill>
                      <a:srgbClr val="9DD7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1148598"/>
                  </a:ext>
                </a:extLst>
              </a:tr>
              <a:tr h="147284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ชาย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หญิง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B8E2D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ชาย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หญิง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B8E2D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ชาย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หญิง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B8E2D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184245"/>
                  </a:ext>
                </a:extLst>
              </a:tr>
              <a:tr h="67949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endParaRPr lang="en-GB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บ้านบางแค</a:t>
                      </a:r>
                      <a:endParaRPr lang="en-GB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51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93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144</a:t>
                      </a:r>
                    </a:p>
                  </a:txBody>
                  <a:tcPr marL="9525" marR="9525" marT="9525" marB="0" anchor="ctr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18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21</a:t>
                      </a:r>
                    </a:p>
                  </a:txBody>
                  <a:tcPr marL="9525" marR="9525" marT="9525" marB="0" anchor="ctr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29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46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75</a:t>
                      </a:r>
                    </a:p>
                  </a:txBody>
                  <a:tcPr marL="9525" marR="9525" marT="9525" marB="0" anchor="ctr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240</a:t>
                      </a:r>
                    </a:p>
                  </a:txBody>
                  <a:tcPr marL="9525" marR="9525" marT="9525" marB="0" anchor="b">
                    <a:solidFill>
                      <a:srgbClr val="9DD7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8323845"/>
                  </a:ext>
                </a:extLst>
              </a:tr>
              <a:tr h="161169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  <a:endParaRPr lang="en-GB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จังหวัดปทุมธานี</a:t>
                      </a:r>
                      <a:endParaRPr lang="en-GB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14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11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25</a:t>
                      </a:r>
                    </a:p>
                  </a:txBody>
                  <a:tcPr marL="9525" marR="9525" marT="9525" marB="0" anchor="ctr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15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26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41</a:t>
                      </a:r>
                    </a:p>
                  </a:txBody>
                  <a:tcPr marL="9525" marR="9525" marT="9525" marB="0" anchor="ctr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13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22</a:t>
                      </a:r>
                    </a:p>
                  </a:txBody>
                  <a:tcPr marL="9525" marR="9525" marT="9525" marB="0" anchor="ctr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88</a:t>
                      </a:r>
                    </a:p>
                  </a:txBody>
                  <a:tcPr marL="9525" marR="9525" marT="9525" marB="0" anchor="b">
                    <a:solidFill>
                      <a:srgbClr val="9DD7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3906196"/>
                  </a:ext>
                </a:extLst>
              </a:tr>
              <a:tr h="161169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  <a:endParaRPr lang="en-GB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วาสนะเวศม์ </a:t>
                      </a:r>
                      <a:endParaRPr lang="en-GB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28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54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82</a:t>
                      </a:r>
                    </a:p>
                  </a:txBody>
                  <a:tcPr marL="9525" marR="9525" marT="9525" marB="0" anchor="ctr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12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15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27</a:t>
                      </a:r>
                    </a:p>
                  </a:txBody>
                  <a:tcPr marL="9525" marR="9525" marT="9525" marB="0" anchor="ctr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29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52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81</a:t>
                      </a:r>
                    </a:p>
                  </a:txBody>
                  <a:tcPr marL="9525" marR="9525" marT="9525" marB="0" anchor="ctr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190</a:t>
                      </a:r>
                    </a:p>
                  </a:txBody>
                  <a:tcPr marL="9525" marR="9525" marT="9525" marB="0" anchor="b">
                    <a:solidFill>
                      <a:srgbClr val="9DD7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570348"/>
                  </a:ext>
                </a:extLst>
              </a:tr>
              <a:tr h="161169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</a:t>
                      </a:r>
                      <a:endParaRPr lang="en-GB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บ้านบางละมุง </a:t>
                      </a:r>
                      <a:endParaRPr lang="en-GB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36</a:t>
                      </a:r>
                    </a:p>
                  </a:txBody>
                  <a:tcPr marL="9525" marR="9525" marT="9525" marB="0" anchor="ctr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43</a:t>
                      </a:r>
                    </a:p>
                  </a:txBody>
                  <a:tcPr marL="9525" marR="9525" marT="9525" marB="0" anchor="ctr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79</a:t>
                      </a:r>
                    </a:p>
                  </a:txBody>
                  <a:tcPr marL="9525" marR="9525" marT="9525" marB="0" anchor="ctr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25</a:t>
                      </a:r>
                    </a:p>
                  </a:txBody>
                  <a:tcPr marL="9525" marR="9525" marT="9525" marB="0" anchor="ctr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29</a:t>
                      </a:r>
                    </a:p>
                  </a:txBody>
                  <a:tcPr marL="9525" marR="9525" marT="9525" marB="0" anchor="ctr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54</a:t>
                      </a:r>
                    </a:p>
                  </a:txBody>
                  <a:tcPr marL="9525" marR="9525" marT="9525" marB="0" anchor="ctr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24</a:t>
                      </a:r>
                    </a:p>
                  </a:txBody>
                  <a:tcPr marL="9525" marR="9525" marT="9525" marB="0" anchor="ctr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27</a:t>
                      </a:r>
                    </a:p>
                  </a:txBody>
                  <a:tcPr marL="9525" marR="9525" marT="9525" marB="0" anchor="ctr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51</a:t>
                      </a:r>
                    </a:p>
                  </a:txBody>
                  <a:tcPr marL="9525" marR="9525" marT="9525" marB="0" anchor="ctr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184</a:t>
                      </a:r>
                    </a:p>
                  </a:txBody>
                  <a:tcPr marL="9525" marR="9525" marT="9525" marB="0" anchor="b">
                    <a:solidFill>
                      <a:srgbClr val="9DD7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8755467"/>
                  </a:ext>
                </a:extLst>
              </a:tr>
              <a:tr h="161169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  <a:endParaRPr lang="en-GB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บ้านบุรีรัมย์</a:t>
                      </a:r>
                      <a:endParaRPr lang="en-GB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14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19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33</a:t>
                      </a:r>
                    </a:p>
                  </a:txBody>
                  <a:tcPr marL="9525" marR="9525" marT="9525" marB="0" anchor="ctr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12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21</a:t>
                      </a:r>
                    </a:p>
                  </a:txBody>
                  <a:tcPr marL="9525" marR="9525" marT="9525" marB="0" anchor="ctr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20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30</a:t>
                      </a:r>
                    </a:p>
                  </a:txBody>
                  <a:tcPr marL="9525" marR="9525" marT="9525" marB="0" anchor="ctr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84</a:t>
                      </a:r>
                    </a:p>
                  </a:txBody>
                  <a:tcPr marL="9525" marR="9525" marT="9525" marB="0" anchor="b">
                    <a:solidFill>
                      <a:srgbClr val="9DD7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6038398"/>
                  </a:ext>
                </a:extLst>
              </a:tr>
              <a:tr h="161169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</a:t>
                      </a:r>
                      <a:endParaRPr lang="en-GB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จังหวัดนครพนม</a:t>
                      </a:r>
                      <a:endParaRPr lang="en-GB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21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17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38</a:t>
                      </a:r>
                    </a:p>
                  </a:txBody>
                  <a:tcPr marL="9525" marR="9525" marT="9525" marB="0" anchor="ctr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14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23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37</a:t>
                      </a:r>
                    </a:p>
                  </a:txBody>
                  <a:tcPr marL="9525" marR="9525" marT="9525" marB="0" anchor="ctr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15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22</a:t>
                      </a:r>
                    </a:p>
                  </a:txBody>
                  <a:tcPr marL="9525" marR="9525" marT="9525" marB="0" anchor="ctr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97</a:t>
                      </a:r>
                    </a:p>
                  </a:txBody>
                  <a:tcPr marL="9525" marR="9525" marT="9525" marB="0" anchor="b">
                    <a:solidFill>
                      <a:srgbClr val="9DD7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3954251"/>
                  </a:ext>
                </a:extLst>
              </a:tr>
              <a:tr h="161169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</a:t>
                      </a:r>
                      <a:endParaRPr lang="en-GB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บ้านธรรมปกรณ์</a:t>
                      </a:r>
                      <a:endParaRPr lang="en-GB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45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39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84</a:t>
                      </a:r>
                    </a:p>
                  </a:txBody>
                  <a:tcPr marL="9525" marR="9525" marT="9525" marB="0" anchor="ctr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13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19</a:t>
                      </a:r>
                    </a:p>
                  </a:txBody>
                  <a:tcPr marL="9525" marR="9525" marT="9525" marB="0" anchor="ctr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15</a:t>
                      </a:r>
                    </a:p>
                  </a:txBody>
                  <a:tcPr marL="9525" marR="9525" marT="9525" marB="0" anchor="ctr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118</a:t>
                      </a:r>
                    </a:p>
                  </a:txBody>
                  <a:tcPr marL="9525" marR="9525" marT="9525" marB="0" anchor="b">
                    <a:solidFill>
                      <a:srgbClr val="9DD7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3520132"/>
                  </a:ext>
                </a:extLst>
              </a:tr>
              <a:tr h="161169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  <a:endParaRPr lang="en-GB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จังหวัดลำปาง</a:t>
                      </a:r>
                      <a:endParaRPr lang="en-GB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15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14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29</a:t>
                      </a:r>
                    </a:p>
                  </a:txBody>
                  <a:tcPr marL="9525" marR="9525" marT="9525" marB="0" anchor="ctr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17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18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35</a:t>
                      </a:r>
                    </a:p>
                  </a:txBody>
                  <a:tcPr marL="9525" marR="9525" marT="9525" marB="0" anchor="ctr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15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16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31</a:t>
                      </a:r>
                    </a:p>
                  </a:txBody>
                  <a:tcPr marL="9525" marR="9525" marT="9525" marB="0" anchor="ctr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95</a:t>
                      </a:r>
                    </a:p>
                  </a:txBody>
                  <a:tcPr marL="9525" marR="9525" marT="9525" marB="0" anchor="b">
                    <a:solidFill>
                      <a:srgbClr val="9DD7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973650"/>
                  </a:ext>
                </a:extLst>
              </a:tr>
              <a:tr h="161169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</a:t>
                      </a:r>
                      <a:endParaRPr lang="en-GB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ภูเก็ต</a:t>
                      </a:r>
                      <a:endParaRPr lang="en-GB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25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26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51</a:t>
                      </a:r>
                    </a:p>
                  </a:txBody>
                  <a:tcPr marL="9525" marR="9525" marT="9525" marB="0" anchor="ctr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13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21</a:t>
                      </a:r>
                    </a:p>
                  </a:txBody>
                  <a:tcPr marL="9525" marR="9525" marT="9525" marB="0" anchor="ctr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</a:p>
                  </a:txBody>
                  <a:tcPr marL="9525" marR="9525" marT="9525" marB="0" anchor="ctr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80</a:t>
                      </a:r>
                    </a:p>
                  </a:txBody>
                  <a:tcPr marL="9525" marR="9525" marT="9525" marB="0" anchor="b">
                    <a:solidFill>
                      <a:srgbClr val="9DD7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7408936"/>
                  </a:ext>
                </a:extLst>
              </a:tr>
              <a:tr h="161169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</a:t>
                      </a:r>
                      <a:endParaRPr lang="en-GB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จังหวัดสงขลา</a:t>
                      </a:r>
                      <a:endParaRPr lang="en-GB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35</a:t>
                      </a:r>
                    </a:p>
                  </a:txBody>
                  <a:tcPr marL="9525" marR="9525" marT="9525" marB="0" anchor="ctr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41</a:t>
                      </a:r>
                    </a:p>
                  </a:txBody>
                  <a:tcPr marL="9525" marR="9525" marT="9525" marB="0" anchor="ctr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76</a:t>
                      </a:r>
                    </a:p>
                  </a:txBody>
                  <a:tcPr marL="9525" marR="9525" marT="9525" marB="0" anchor="ctr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15</a:t>
                      </a:r>
                    </a:p>
                  </a:txBody>
                  <a:tcPr marL="9525" marR="9525" marT="9525" marB="0" anchor="ctr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</a:t>
                      </a:r>
                    </a:p>
                  </a:txBody>
                  <a:tcPr marL="9525" marR="9525" marT="9525" marB="0" anchor="ctr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24</a:t>
                      </a:r>
                    </a:p>
                  </a:txBody>
                  <a:tcPr marL="9525" marR="9525" marT="9525" marB="0" anchor="ctr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104</a:t>
                      </a:r>
                    </a:p>
                  </a:txBody>
                  <a:tcPr marL="9525" marR="9525" marT="9525" marB="0" anchor="b">
                    <a:solidFill>
                      <a:srgbClr val="9DD7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1960718"/>
                  </a:ext>
                </a:extLst>
              </a:tr>
              <a:tr h="191243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11</a:t>
                      </a:r>
                      <a:endParaRPr lang="en-GB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บ้านทักษิณ </a:t>
                      </a:r>
                      <a:endParaRPr lang="en-GB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23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15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38</a:t>
                      </a:r>
                    </a:p>
                  </a:txBody>
                  <a:tcPr marL="9525" marR="9525" marT="9525" marB="0" anchor="ctr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20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12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32</a:t>
                      </a:r>
                    </a:p>
                  </a:txBody>
                  <a:tcPr marL="9525" marR="9525" marT="9525" marB="0" anchor="ctr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14</a:t>
                      </a:r>
                    </a:p>
                  </a:txBody>
                  <a:tcPr marL="9525" marR="9525" marT="9525" marB="0" anchor="ctr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84</a:t>
                      </a:r>
                    </a:p>
                  </a:txBody>
                  <a:tcPr marL="9525" marR="9525" marT="9525" marB="0" anchor="b">
                    <a:solidFill>
                      <a:srgbClr val="9DD7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1175572"/>
                  </a:ext>
                </a:extLst>
              </a:tr>
              <a:tr h="147284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รวม</a:t>
                      </a:r>
                      <a:endParaRPr lang="en-GB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B8E2D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307</a:t>
                      </a:r>
                    </a:p>
                  </a:txBody>
                  <a:tcPr marL="9525" marR="9525" marT="9525" marB="0" anchor="b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372</a:t>
                      </a:r>
                    </a:p>
                  </a:txBody>
                  <a:tcPr marL="9525" marR="9525" marT="9525" marB="0" anchor="b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679</a:t>
                      </a:r>
                    </a:p>
                  </a:txBody>
                  <a:tcPr marL="9525" marR="9525" marT="9525" marB="0" anchor="b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147</a:t>
                      </a:r>
                    </a:p>
                  </a:txBody>
                  <a:tcPr marL="9525" marR="9525" marT="9525" marB="0" anchor="b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185</a:t>
                      </a:r>
                    </a:p>
                  </a:txBody>
                  <a:tcPr marL="9525" marR="9525" marT="9525" marB="0" anchor="b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332</a:t>
                      </a:r>
                    </a:p>
                  </a:txBody>
                  <a:tcPr marL="9525" marR="9525" marT="9525" marB="0" anchor="b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162</a:t>
                      </a:r>
                    </a:p>
                  </a:txBody>
                  <a:tcPr marL="9525" marR="9525" marT="9525" marB="0" anchor="b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191</a:t>
                      </a:r>
                    </a:p>
                  </a:txBody>
                  <a:tcPr marL="9525" marR="9525" marT="9525" marB="0" anchor="b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353</a:t>
                      </a:r>
                    </a:p>
                  </a:txBody>
                  <a:tcPr marL="9525" marR="9525" marT="9525" marB="0" anchor="b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1364</a:t>
                      </a:r>
                    </a:p>
                  </a:txBody>
                  <a:tcPr marL="9525" marR="9525" marT="9525" marB="0" anchor="b">
                    <a:solidFill>
                      <a:srgbClr val="9DD7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9045570"/>
                  </a:ext>
                </a:extLst>
              </a:tr>
              <a:tr h="191108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12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 ขอนแก่น</a:t>
                      </a:r>
                      <a:r>
                        <a:rPr lang="en-US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 </a:t>
                      </a:r>
                      <a:r>
                        <a:rPr lang="th-TH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(</a:t>
                      </a:r>
                      <a:r>
                        <a:rPr lang="en-US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Day Care</a:t>
                      </a:r>
                      <a:r>
                        <a:rPr lang="th-TH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)</a:t>
                      </a:r>
                      <a:endParaRPr lang="en-GB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319</a:t>
                      </a:r>
                    </a:p>
                  </a:txBody>
                  <a:tcPr marL="9525" marR="9525" marT="9525" marB="0" anchor="ctr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348</a:t>
                      </a:r>
                    </a:p>
                  </a:txBody>
                  <a:tcPr marL="9525" marR="9525" marT="9525" marB="0" anchor="ctr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667</a:t>
                      </a:r>
                    </a:p>
                  </a:txBody>
                  <a:tcPr marL="9525" marR="9525" marT="9525" marB="0" anchor="ctr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667</a:t>
                      </a:r>
                    </a:p>
                  </a:txBody>
                  <a:tcPr marL="9525" marR="9525" marT="9525" marB="0" anchor="ctr">
                    <a:solidFill>
                      <a:srgbClr val="9DD7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0590956"/>
                  </a:ext>
                </a:extLst>
              </a:tr>
              <a:tr h="147284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GB" sz="1100" b="1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r>
                        <a:rPr lang="th-TH" sz="1100" b="1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รวม</a:t>
                      </a:r>
                      <a:endParaRPr lang="th-TH" sz="11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B8E2D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626</a:t>
                      </a:r>
                    </a:p>
                  </a:txBody>
                  <a:tcPr marL="9525" marR="9525" marT="9525" marB="0" anchor="ctr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720</a:t>
                      </a:r>
                    </a:p>
                  </a:txBody>
                  <a:tcPr marL="9525" marR="9525" marT="9525" marB="0" anchor="ctr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sng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1346</a:t>
                      </a:r>
                    </a:p>
                  </a:txBody>
                  <a:tcPr marL="9525" marR="9525" marT="9525" marB="0" anchor="ctr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147</a:t>
                      </a:r>
                    </a:p>
                  </a:txBody>
                  <a:tcPr marL="9525" marR="9525" marT="9525" marB="0" anchor="ctr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185</a:t>
                      </a:r>
                    </a:p>
                  </a:txBody>
                  <a:tcPr marL="9525" marR="9525" marT="9525" marB="0" anchor="ctr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sng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332</a:t>
                      </a:r>
                    </a:p>
                  </a:txBody>
                  <a:tcPr marL="9525" marR="9525" marT="9525" marB="0" anchor="ctr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162</a:t>
                      </a:r>
                    </a:p>
                  </a:txBody>
                  <a:tcPr marL="9525" marR="9525" marT="9525" marB="0" anchor="ctr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191</a:t>
                      </a:r>
                    </a:p>
                  </a:txBody>
                  <a:tcPr marL="9525" marR="9525" marT="9525" marB="0" anchor="ctr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sng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353</a:t>
                      </a:r>
                    </a:p>
                  </a:txBody>
                  <a:tcPr marL="9525" marR="9525" marT="9525" marB="0" anchor="ctr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sng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2031</a:t>
                      </a:r>
                    </a:p>
                  </a:txBody>
                  <a:tcPr marL="9525" marR="9525" marT="9525" marB="0" anchor="ctr">
                    <a:solidFill>
                      <a:srgbClr val="9DD7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8352437"/>
                  </a:ext>
                </a:extLst>
              </a:tr>
            </a:tbl>
          </a:graphicData>
        </a:graphic>
      </p:graphicFrame>
      <p:graphicFrame>
        <p:nvGraphicFramePr>
          <p:cNvPr id="5" name="ตาราง 4">
            <a:extLst>
              <a:ext uri="{FF2B5EF4-FFF2-40B4-BE49-F238E27FC236}">
                <a16:creationId xmlns:a16="http://schemas.microsoft.com/office/drawing/2014/main" id="{27185984-4FB1-14BF-B942-D470EE9AA8B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1318801"/>
              </p:ext>
            </p:extLst>
          </p:nvPr>
        </p:nvGraphicFramePr>
        <p:xfrm>
          <a:off x="353571" y="1259338"/>
          <a:ext cx="3322230" cy="5204604"/>
        </p:xfrm>
        <a:graphic>
          <a:graphicData uri="http://schemas.openxmlformats.org/drawingml/2006/table">
            <a:tbl>
              <a:tblPr firstRow="1" firstCol="1" bandRow="1"/>
              <a:tblGrid>
                <a:gridCol w="144064">
                  <a:extLst>
                    <a:ext uri="{9D8B030D-6E8A-4147-A177-3AD203B41FA5}">
                      <a16:colId xmlns:a16="http://schemas.microsoft.com/office/drawing/2014/main" val="3594832187"/>
                    </a:ext>
                  </a:extLst>
                </a:gridCol>
                <a:gridCol w="84732">
                  <a:extLst>
                    <a:ext uri="{9D8B030D-6E8A-4147-A177-3AD203B41FA5}">
                      <a16:colId xmlns:a16="http://schemas.microsoft.com/office/drawing/2014/main" val="1589502393"/>
                    </a:ext>
                  </a:extLst>
                </a:gridCol>
                <a:gridCol w="731544">
                  <a:extLst>
                    <a:ext uri="{9D8B030D-6E8A-4147-A177-3AD203B41FA5}">
                      <a16:colId xmlns:a16="http://schemas.microsoft.com/office/drawing/2014/main" val="3640483316"/>
                    </a:ext>
                  </a:extLst>
                </a:gridCol>
                <a:gridCol w="389882">
                  <a:extLst>
                    <a:ext uri="{9D8B030D-6E8A-4147-A177-3AD203B41FA5}">
                      <a16:colId xmlns:a16="http://schemas.microsoft.com/office/drawing/2014/main" val="2638949116"/>
                    </a:ext>
                  </a:extLst>
                </a:gridCol>
                <a:gridCol w="368917">
                  <a:extLst>
                    <a:ext uri="{9D8B030D-6E8A-4147-A177-3AD203B41FA5}">
                      <a16:colId xmlns:a16="http://schemas.microsoft.com/office/drawing/2014/main" val="133456569"/>
                    </a:ext>
                  </a:extLst>
                </a:gridCol>
                <a:gridCol w="323452">
                  <a:extLst>
                    <a:ext uri="{9D8B030D-6E8A-4147-A177-3AD203B41FA5}">
                      <a16:colId xmlns:a16="http://schemas.microsoft.com/office/drawing/2014/main" val="2565891823"/>
                    </a:ext>
                  </a:extLst>
                </a:gridCol>
                <a:gridCol w="328252">
                  <a:extLst>
                    <a:ext uri="{9D8B030D-6E8A-4147-A177-3AD203B41FA5}">
                      <a16:colId xmlns:a16="http://schemas.microsoft.com/office/drawing/2014/main" val="2758544477"/>
                    </a:ext>
                  </a:extLst>
                </a:gridCol>
                <a:gridCol w="330412">
                  <a:extLst>
                    <a:ext uri="{9D8B030D-6E8A-4147-A177-3AD203B41FA5}">
                      <a16:colId xmlns:a16="http://schemas.microsoft.com/office/drawing/2014/main" val="2321756744"/>
                    </a:ext>
                  </a:extLst>
                </a:gridCol>
                <a:gridCol w="330412">
                  <a:extLst>
                    <a:ext uri="{9D8B030D-6E8A-4147-A177-3AD203B41FA5}">
                      <a16:colId xmlns:a16="http://schemas.microsoft.com/office/drawing/2014/main" val="1604728053"/>
                    </a:ext>
                  </a:extLst>
                </a:gridCol>
                <a:gridCol w="290563">
                  <a:extLst>
                    <a:ext uri="{9D8B030D-6E8A-4147-A177-3AD203B41FA5}">
                      <a16:colId xmlns:a16="http://schemas.microsoft.com/office/drawing/2014/main" val="802561088"/>
                    </a:ext>
                  </a:extLst>
                </a:gridCol>
              </a:tblGrid>
              <a:tr h="295491">
                <a:tc rowSpan="3" gridSpan="2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b="1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ที่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b="1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ศพส.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b="1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ศพส.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b="1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จำนวนผู้สูงอายุ</a:t>
                      </a: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b="1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รวม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en-US" sz="1200" b="1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TH SarabunPSK" panose="020B0500040200020003" pitchFamily="34" charset="-34"/>
                        </a:rPr>
                        <a:t> 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95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5726653"/>
                  </a:ext>
                </a:extLst>
              </a:tr>
              <a:tr h="193347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b="1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ประเภทสามัญ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b="1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ประเภทเสียค่าบริการ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8366709"/>
                  </a:ext>
                </a:extLst>
              </a:tr>
              <a:tr h="215618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b="1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ชาย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b="1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หญิง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b="1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รวม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b="1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ชาย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b="1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หญิง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b="1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รวม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9431646"/>
                  </a:ext>
                </a:extLst>
              </a:tr>
              <a:tr h="217997">
                <a:tc gridSpan="2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1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บ้านบางแค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บ้านบางแค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95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5997836"/>
                  </a:ext>
                </a:extLst>
              </a:tr>
              <a:tr h="385513">
                <a:tc gridSpan="2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2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จังหวัดปทุมธานี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จังหวัดปทุมธานี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95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0502903"/>
                  </a:ext>
                </a:extLst>
              </a:tr>
              <a:tr h="249079">
                <a:tc gridSpan="2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3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วาสนะเวศม์ 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วาสนะเวศม์ 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95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490168"/>
                  </a:ext>
                </a:extLst>
              </a:tr>
              <a:tr h="227880">
                <a:tc gridSpan="2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4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บ้านบางละมุง 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บ้านบางละมุง 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95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0596723"/>
                  </a:ext>
                </a:extLst>
              </a:tr>
              <a:tr h="243779">
                <a:tc gridSpan="2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5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บ้านบุรีรัมย์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บ้านบุรีรัมย์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95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9890394"/>
                  </a:ext>
                </a:extLst>
              </a:tr>
              <a:tr h="386693">
                <a:tc gridSpan="2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6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จังหวัดนครพนม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จังหวัดนครพนม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95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7039220"/>
                  </a:ext>
                </a:extLst>
              </a:tr>
              <a:tr h="386693">
                <a:tc gridSpan="2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7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บ้านธรรมปกรณ์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บ้านธรรมปกรณ์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95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0960790"/>
                  </a:ext>
                </a:extLst>
              </a:tr>
              <a:tr h="214468">
                <a:tc gridSpan="2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8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จังหวัดลำปาง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จังหวัดลำปาง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95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4693059"/>
                  </a:ext>
                </a:extLst>
              </a:tr>
              <a:tr h="239882">
                <a:tc gridSpan="2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9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ภูเก็ต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ภูเก็ต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95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7483478"/>
                  </a:ext>
                </a:extLst>
              </a:tr>
              <a:tr h="385513">
                <a:tc gridSpan="2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10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จังหวัดสงขลา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จังหวัดสงขลา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95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7980173"/>
                  </a:ext>
                </a:extLst>
              </a:tr>
              <a:tr h="385513">
                <a:tc gridSpan="2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11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บ้านทักษิณ 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บ้านทักษิณ 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95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3547175"/>
                  </a:ext>
                </a:extLst>
              </a:tr>
              <a:tr h="307428">
                <a:tc gridSpan="3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b="1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รวม</a:t>
                      </a:r>
                      <a:endParaRPr lang="en-US" sz="1200" b="1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606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675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1,281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1,364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95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6976043"/>
                  </a:ext>
                </a:extLst>
              </a:tr>
              <a:tr h="386693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12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ขอนแก่น</a:t>
                      </a:r>
                      <a:br>
                        <a:rPr lang="en-US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</a:b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(</a:t>
                      </a:r>
                      <a:r>
                        <a:rPr lang="en-US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Day Care</a:t>
                      </a: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)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95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0818733"/>
                  </a:ext>
                </a:extLst>
              </a:tr>
              <a:tr h="295491">
                <a:tc gridSpan="3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b="1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รวม</a:t>
                      </a:r>
                      <a:endParaRPr lang="en-US" sz="1200" b="1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1,023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sng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1,948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sng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sng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2,031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95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5139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00780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BB3E803-C1CC-BB7F-B33F-0754406EDB7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" name="ตาราง 19">
            <a:extLst>
              <a:ext uri="{FF2B5EF4-FFF2-40B4-BE49-F238E27FC236}">
                <a16:creationId xmlns:a16="http://schemas.microsoft.com/office/drawing/2014/main" id="{076BA5DD-4325-1492-E55C-C6F0103BBA6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5516285"/>
              </p:ext>
            </p:extLst>
          </p:nvPr>
        </p:nvGraphicFramePr>
        <p:xfrm>
          <a:off x="3897696" y="1323474"/>
          <a:ext cx="7633244" cy="5080084"/>
        </p:xfrm>
        <a:graphic>
          <a:graphicData uri="http://schemas.openxmlformats.org/drawingml/2006/table">
            <a:tbl>
              <a:tblPr>
                <a:tableStyleId>{ED083AE6-46FA-4A59-8FB0-9F97EB10719F}</a:tableStyleId>
              </a:tblPr>
              <a:tblGrid>
                <a:gridCol w="348132">
                  <a:extLst>
                    <a:ext uri="{9D8B030D-6E8A-4147-A177-3AD203B41FA5}">
                      <a16:colId xmlns:a16="http://schemas.microsoft.com/office/drawing/2014/main" val="61319698"/>
                    </a:ext>
                  </a:extLst>
                </a:gridCol>
                <a:gridCol w="1044395">
                  <a:extLst>
                    <a:ext uri="{9D8B030D-6E8A-4147-A177-3AD203B41FA5}">
                      <a16:colId xmlns:a16="http://schemas.microsoft.com/office/drawing/2014/main" val="730633228"/>
                    </a:ext>
                  </a:extLst>
                </a:gridCol>
                <a:gridCol w="583297">
                  <a:extLst>
                    <a:ext uri="{9D8B030D-6E8A-4147-A177-3AD203B41FA5}">
                      <a16:colId xmlns:a16="http://schemas.microsoft.com/office/drawing/2014/main" val="3814573504"/>
                    </a:ext>
                  </a:extLst>
                </a:gridCol>
                <a:gridCol w="376716">
                  <a:extLst>
                    <a:ext uri="{9D8B030D-6E8A-4147-A177-3AD203B41FA5}">
                      <a16:colId xmlns:a16="http://schemas.microsoft.com/office/drawing/2014/main" val="2200944022"/>
                    </a:ext>
                  </a:extLst>
                </a:gridCol>
                <a:gridCol w="423807">
                  <a:extLst>
                    <a:ext uri="{9D8B030D-6E8A-4147-A177-3AD203B41FA5}">
                      <a16:colId xmlns:a16="http://schemas.microsoft.com/office/drawing/2014/main" val="618463313"/>
                    </a:ext>
                  </a:extLst>
                </a:gridCol>
                <a:gridCol w="329630">
                  <a:extLst>
                    <a:ext uri="{9D8B030D-6E8A-4147-A177-3AD203B41FA5}">
                      <a16:colId xmlns:a16="http://schemas.microsoft.com/office/drawing/2014/main" val="4249291507"/>
                    </a:ext>
                  </a:extLst>
                </a:gridCol>
                <a:gridCol w="425103">
                  <a:extLst>
                    <a:ext uri="{9D8B030D-6E8A-4147-A177-3AD203B41FA5}">
                      <a16:colId xmlns:a16="http://schemas.microsoft.com/office/drawing/2014/main" val="1487261277"/>
                    </a:ext>
                  </a:extLst>
                </a:gridCol>
                <a:gridCol w="406815">
                  <a:extLst>
                    <a:ext uri="{9D8B030D-6E8A-4147-A177-3AD203B41FA5}">
                      <a16:colId xmlns:a16="http://schemas.microsoft.com/office/drawing/2014/main" val="2058360448"/>
                    </a:ext>
                  </a:extLst>
                </a:gridCol>
                <a:gridCol w="329630">
                  <a:extLst>
                    <a:ext uri="{9D8B030D-6E8A-4147-A177-3AD203B41FA5}">
                      <a16:colId xmlns:a16="http://schemas.microsoft.com/office/drawing/2014/main" val="379581693"/>
                    </a:ext>
                  </a:extLst>
                </a:gridCol>
                <a:gridCol w="329116">
                  <a:extLst>
                    <a:ext uri="{9D8B030D-6E8A-4147-A177-3AD203B41FA5}">
                      <a16:colId xmlns:a16="http://schemas.microsoft.com/office/drawing/2014/main" val="3317556036"/>
                    </a:ext>
                  </a:extLst>
                </a:gridCol>
                <a:gridCol w="408623">
                  <a:extLst>
                    <a:ext uri="{9D8B030D-6E8A-4147-A177-3AD203B41FA5}">
                      <a16:colId xmlns:a16="http://schemas.microsoft.com/office/drawing/2014/main" val="912544662"/>
                    </a:ext>
                  </a:extLst>
                </a:gridCol>
                <a:gridCol w="423807">
                  <a:extLst>
                    <a:ext uri="{9D8B030D-6E8A-4147-A177-3AD203B41FA5}">
                      <a16:colId xmlns:a16="http://schemas.microsoft.com/office/drawing/2014/main" val="2966773193"/>
                    </a:ext>
                  </a:extLst>
                </a:gridCol>
                <a:gridCol w="392416">
                  <a:extLst>
                    <a:ext uri="{9D8B030D-6E8A-4147-A177-3AD203B41FA5}">
                      <a16:colId xmlns:a16="http://schemas.microsoft.com/office/drawing/2014/main" val="2394404022"/>
                    </a:ext>
                  </a:extLst>
                </a:gridCol>
                <a:gridCol w="345325">
                  <a:extLst>
                    <a:ext uri="{9D8B030D-6E8A-4147-A177-3AD203B41FA5}">
                      <a16:colId xmlns:a16="http://schemas.microsoft.com/office/drawing/2014/main" val="778273312"/>
                    </a:ext>
                  </a:extLst>
                </a:gridCol>
                <a:gridCol w="298236">
                  <a:extLst>
                    <a:ext uri="{9D8B030D-6E8A-4147-A177-3AD203B41FA5}">
                      <a16:colId xmlns:a16="http://schemas.microsoft.com/office/drawing/2014/main" val="3647009536"/>
                    </a:ext>
                  </a:extLst>
                </a:gridCol>
                <a:gridCol w="429709">
                  <a:extLst>
                    <a:ext uri="{9D8B030D-6E8A-4147-A177-3AD203B41FA5}">
                      <a16:colId xmlns:a16="http://schemas.microsoft.com/office/drawing/2014/main" val="1023019578"/>
                    </a:ext>
                  </a:extLst>
                </a:gridCol>
                <a:gridCol w="333741">
                  <a:extLst>
                    <a:ext uri="{9D8B030D-6E8A-4147-A177-3AD203B41FA5}">
                      <a16:colId xmlns:a16="http://schemas.microsoft.com/office/drawing/2014/main" val="3921623079"/>
                    </a:ext>
                  </a:extLst>
                </a:gridCol>
                <a:gridCol w="404746">
                  <a:extLst>
                    <a:ext uri="{9D8B030D-6E8A-4147-A177-3AD203B41FA5}">
                      <a16:colId xmlns:a16="http://schemas.microsoft.com/office/drawing/2014/main" val="1941942812"/>
                    </a:ext>
                  </a:extLst>
                </a:gridCol>
              </a:tblGrid>
              <a:tr h="243154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ที่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th-TH" sz="1100" b="1" u="none" strike="noStrike" baseline="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ศพส</a:t>
                      </a:r>
                      <a:r>
                        <a:rPr lang="en-GB" sz="1100" b="1" u="none" strike="noStrike" baseline="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.</a:t>
                      </a:r>
                      <a:endParaRPr lang="th-TH" sz="1100" b="1" i="0" u="none" strike="noStrike" baseline="0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60 - 69 ปี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รวม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b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70 - 79 ปี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รวม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b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80 - 89 ปี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รวม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b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90</a:t>
                      </a:r>
                      <a:r>
                        <a:rPr lang="en-GB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– 99 </a:t>
                      </a:r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ปี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รวม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th-TH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100 ปีขึ้นไป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th-TH" sz="13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th-TH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รวม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th-TH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รวม</a:t>
                      </a:r>
                    </a:p>
                  </a:txBody>
                  <a:tcPr marL="9525" marR="9525" marT="9525" marB="0" anchor="ctr">
                    <a:solidFill>
                      <a:srgbClr val="FFE3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8231665"/>
                  </a:ext>
                </a:extLst>
              </a:tr>
              <a:tr h="59368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ชาย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หญิง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ชาย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หญิง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729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fontAlgn="b"/>
                      <a:endParaRPr lang="th-TH" sz="12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FFCCCC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b"/>
                      <a:endParaRPr lang="th-TH" sz="12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FFCC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ชาย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หญิง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b="1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ชาย</a:t>
                      </a:r>
                      <a:endParaRPr lang="th-TH" sz="1100" b="1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หญิง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ชาย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หญิง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fontAlgn="b"/>
                      <a:endParaRPr lang="th-TH" sz="12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FFCCCC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b"/>
                      <a:endParaRPr lang="th-TH" sz="12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FFCC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8421222"/>
                  </a:ext>
                </a:extLst>
              </a:tr>
              <a:tr h="309622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endParaRPr lang="en-GB" sz="11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บ้านบางแค</a:t>
                      </a:r>
                      <a:endParaRPr lang="en-US" sz="11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28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106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86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18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240</a:t>
                      </a:r>
                    </a:p>
                  </a:txBody>
                  <a:tcPr marL="9525" marR="9525" marT="9525" marB="0" anchor="b">
                    <a:solidFill>
                      <a:srgbClr val="FFE3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2312009"/>
                  </a:ext>
                </a:extLst>
              </a:tr>
              <a:tr h="309622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  <a:endParaRPr lang="en-GB" sz="11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จังหวัดปทุมธานี</a:t>
                      </a:r>
                      <a:endParaRPr lang="en-US" sz="11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16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31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32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88</a:t>
                      </a:r>
                    </a:p>
                  </a:txBody>
                  <a:tcPr marL="9525" marR="9525" marT="9525" marB="0" anchor="b">
                    <a:solidFill>
                      <a:srgbClr val="FFE3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3498321"/>
                  </a:ext>
                </a:extLst>
              </a:tr>
              <a:tr h="309622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  <a:endParaRPr lang="en-GB" sz="11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วาสนะเวศม์ </a:t>
                      </a:r>
                      <a:endParaRPr lang="en-US" sz="11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41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82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52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13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190</a:t>
                      </a:r>
                    </a:p>
                  </a:txBody>
                  <a:tcPr marL="9525" marR="9525" marT="9525" marB="0" anchor="b">
                    <a:solidFill>
                      <a:srgbClr val="FFE3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361845"/>
                  </a:ext>
                </a:extLst>
              </a:tr>
              <a:tr h="309622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</a:t>
                      </a:r>
                      <a:endParaRPr lang="en-GB" sz="11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บ้านบางละมุง </a:t>
                      </a:r>
                      <a:endParaRPr lang="en-US" sz="11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45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78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53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184</a:t>
                      </a:r>
                    </a:p>
                  </a:txBody>
                  <a:tcPr marL="9525" marR="9525" marT="9525" marB="0" anchor="b">
                    <a:solidFill>
                      <a:srgbClr val="FFE3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0384941"/>
                  </a:ext>
                </a:extLst>
              </a:tr>
              <a:tr h="309622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  <a:endParaRPr lang="en-GB" sz="11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บ้านบุรีรัมย์</a:t>
                      </a:r>
                      <a:endParaRPr lang="en-US" sz="11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22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40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20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84</a:t>
                      </a:r>
                    </a:p>
                  </a:txBody>
                  <a:tcPr marL="9525" marR="9525" marT="9525" marB="0" anchor="b">
                    <a:solidFill>
                      <a:srgbClr val="FFE3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6905829"/>
                  </a:ext>
                </a:extLst>
              </a:tr>
              <a:tr h="309622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</a:t>
                      </a:r>
                      <a:endParaRPr lang="en-GB" sz="11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จังหวัดนครพนม</a:t>
                      </a:r>
                      <a:endParaRPr lang="en-US" sz="11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27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47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19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97</a:t>
                      </a:r>
                    </a:p>
                  </a:txBody>
                  <a:tcPr marL="9525" marR="9525" marT="9525" marB="0" anchor="b">
                    <a:solidFill>
                      <a:srgbClr val="FFE3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3382782"/>
                  </a:ext>
                </a:extLst>
              </a:tr>
              <a:tr h="309622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</a:t>
                      </a:r>
                      <a:endParaRPr lang="en-GB" sz="11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บ้านธรรมปกรณ์</a:t>
                      </a:r>
                      <a:endParaRPr lang="en-US" sz="11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32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49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28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118</a:t>
                      </a:r>
                    </a:p>
                  </a:txBody>
                  <a:tcPr marL="9525" marR="9525" marT="9525" marB="0" anchor="b">
                    <a:solidFill>
                      <a:srgbClr val="FFE3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9019674"/>
                  </a:ext>
                </a:extLst>
              </a:tr>
              <a:tr h="309622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  <a:endParaRPr lang="en-GB" sz="11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จังหวัดลำปาง</a:t>
                      </a:r>
                      <a:endParaRPr lang="en-US" sz="11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46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35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13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95</a:t>
                      </a:r>
                    </a:p>
                  </a:txBody>
                  <a:tcPr marL="9525" marR="9525" marT="9525" marB="0" anchor="b">
                    <a:solidFill>
                      <a:srgbClr val="FFE3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0211058"/>
                  </a:ext>
                </a:extLst>
              </a:tr>
              <a:tr h="309622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</a:t>
                      </a:r>
                      <a:endParaRPr lang="en-GB" sz="11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ภูเก็ต</a:t>
                      </a:r>
                      <a:endParaRPr lang="en-US" sz="11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24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36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17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80</a:t>
                      </a:r>
                    </a:p>
                  </a:txBody>
                  <a:tcPr marL="9525" marR="9525" marT="9525" marB="0" anchor="b">
                    <a:solidFill>
                      <a:srgbClr val="FFE3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8162246"/>
                  </a:ext>
                </a:extLst>
              </a:tr>
              <a:tr h="309622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</a:t>
                      </a:r>
                      <a:endParaRPr lang="en-GB" sz="11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จังหวัดสงขลา</a:t>
                      </a:r>
                      <a:endParaRPr lang="en-US" sz="11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36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50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15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104</a:t>
                      </a:r>
                    </a:p>
                  </a:txBody>
                  <a:tcPr marL="9525" marR="9525" marT="9525" marB="0" anchor="b">
                    <a:solidFill>
                      <a:srgbClr val="FFE3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9446999"/>
                  </a:ext>
                </a:extLst>
              </a:tr>
              <a:tr h="369001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11</a:t>
                      </a:r>
                      <a:endParaRPr lang="en-GB" sz="11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บ้านทักษิณ </a:t>
                      </a:r>
                      <a:endParaRPr lang="en-US" sz="11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35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37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84</a:t>
                      </a:r>
                    </a:p>
                  </a:txBody>
                  <a:tcPr marL="9525" marR="9525" marT="9525" marB="0" anchor="b">
                    <a:solidFill>
                      <a:srgbClr val="FFE3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6315786"/>
                  </a:ext>
                </a:extLst>
              </a:tr>
              <a:tr h="30729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รวม</a:t>
                      </a:r>
                      <a:endParaRPr lang="en-GB" sz="11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GB" sz="12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223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129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352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279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312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591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105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240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345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62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71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1364</a:t>
                      </a:r>
                    </a:p>
                  </a:txBody>
                  <a:tcPr marL="9525" marR="9525" marT="9525" marB="0" anchor="b">
                    <a:solidFill>
                      <a:srgbClr val="FFE3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0972637"/>
                  </a:ext>
                </a:extLst>
              </a:tr>
              <a:tr h="396602"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12</a:t>
                      </a:r>
                      <a:endParaRPr lang="en-GB" sz="11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en-US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 </a:t>
                      </a:r>
                      <a:r>
                        <a:rPr lang="th-TH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ขอนแก่น</a:t>
                      </a:r>
                      <a:r>
                        <a:rPr lang="en-US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 </a:t>
                      </a:r>
                      <a:r>
                        <a:rPr lang="th-TH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(</a:t>
                      </a:r>
                      <a:r>
                        <a:rPr lang="en-US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Day Care</a:t>
                      </a:r>
                      <a:r>
                        <a:rPr lang="th-TH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)</a:t>
                      </a:r>
                      <a:endParaRPr lang="en-US" sz="11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137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252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196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133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59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12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15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27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667</a:t>
                      </a:r>
                    </a:p>
                  </a:txBody>
                  <a:tcPr marL="9525" marR="9525" marT="9525" marB="0" anchor="b">
                    <a:solidFill>
                      <a:srgbClr val="FFE3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3769660"/>
                  </a:ext>
                </a:extLst>
              </a:tr>
              <a:tr h="301159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รวม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2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338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266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sng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604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373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414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sng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787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170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308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sng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478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42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88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sng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130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12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20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sng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32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sng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2,031</a:t>
                      </a:r>
                    </a:p>
                  </a:txBody>
                  <a:tcPr marL="9525" marR="9525" marT="9525" marB="0" anchor="b">
                    <a:solidFill>
                      <a:srgbClr val="FFE3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sp>
        <p:nvSpPr>
          <p:cNvPr id="61" name="สี่เหลี่ยมผืนผ้า 60">
            <a:extLst>
              <a:ext uri="{FF2B5EF4-FFF2-40B4-BE49-F238E27FC236}">
                <a16:creationId xmlns:a16="http://schemas.microsoft.com/office/drawing/2014/main" id="{9D644E4C-FE02-C0EB-E9D5-D41E7053A2F0}"/>
              </a:ext>
            </a:extLst>
          </p:cNvPr>
          <p:cNvSpPr/>
          <p:nvPr/>
        </p:nvSpPr>
        <p:spPr>
          <a:xfrm>
            <a:off x="117239" y="6543283"/>
            <a:ext cx="3558562" cy="276830"/>
          </a:xfrm>
          <a:prstGeom prst="rect">
            <a:avLst/>
          </a:prstGeom>
          <a:noFill/>
          <a:ln>
            <a:noFill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3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H SarabunPSK" panose="020B0500040200020003" pitchFamily="34" charset="-34"/>
              <a:ea typeface="+mn-ea"/>
              <a:cs typeface="TH SarabunPSK" panose="020B0500040200020003" pitchFamily="34" charset="-34"/>
            </a:endParaRPr>
          </a:p>
        </p:txBody>
      </p:sp>
      <p:sp>
        <p:nvSpPr>
          <p:cNvPr id="16" name="สี่เหลี่ยมผืนผ้า: มุมมน 15">
            <a:extLst>
              <a:ext uri="{FF2B5EF4-FFF2-40B4-BE49-F238E27FC236}">
                <a16:creationId xmlns:a16="http://schemas.microsoft.com/office/drawing/2014/main" id="{F2B77573-86E5-1A7C-875D-B0DC86C7060D}"/>
              </a:ext>
            </a:extLst>
          </p:cNvPr>
          <p:cNvSpPr/>
          <p:nvPr/>
        </p:nvSpPr>
        <p:spPr>
          <a:xfrm>
            <a:off x="926623" y="603661"/>
            <a:ext cx="2252118" cy="455575"/>
          </a:xfrm>
          <a:prstGeom prst="roundRect">
            <a:avLst/>
          </a:prstGeom>
          <a:solidFill>
            <a:srgbClr val="FFA3B2"/>
          </a:solidFill>
          <a:ln>
            <a:solidFill>
              <a:srgbClr val="FF9BAC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defRPr/>
            </a:pPr>
            <a:r>
              <a:rPr kumimoji="0" lang="th-TH" sz="2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H Sarabun New" panose="020B0500040200020003" pitchFamily="34" charset="-34"/>
                <a:ea typeface="Tahoma" pitchFamily="34" charset="0"/>
                <a:cs typeface="TH Sarabun New" panose="020B0500040200020003" pitchFamily="34" charset="-34"/>
              </a:rPr>
              <a:t>จำนวนผู้สูง</a:t>
            </a:r>
            <a:r>
              <a:rPr lang="th-TH" sz="2000" b="1" dirty="0">
                <a:solidFill>
                  <a:schemeClr val="tx1"/>
                </a:solidFill>
                <a:latin typeface="TH Sarabun New" panose="020B0500040200020003" pitchFamily="34" charset="-34"/>
                <a:ea typeface="Tahoma" pitchFamily="34" charset="0"/>
                <a:cs typeface="TH Sarabun New" panose="020B0500040200020003" pitchFamily="34" charset="-34"/>
              </a:rPr>
              <a:t>อายุ 1,364 </a:t>
            </a:r>
            <a:r>
              <a:rPr kumimoji="0" lang="th-TH" sz="2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H Sarabun New" panose="020B0500040200020003" pitchFamily="34" charset="-34"/>
                <a:ea typeface="Tahoma" pitchFamily="34" charset="0"/>
                <a:cs typeface="TH Sarabun New" panose="020B0500040200020003" pitchFamily="34" charset="-34"/>
              </a:rPr>
              <a:t>คน</a:t>
            </a:r>
            <a:endParaRPr kumimoji="0" lang="en-GB" sz="2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H Sarabun New" panose="020B0500040200020003" pitchFamily="34" charset="-34"/>
              <a:ea typeface="Tahoma" pitchFamily="34" charset="0"/>
              <a:cs typeface="TH Sarabun New" panose="020B0500040200020003" pitchFamily="34" charset="-34"/>
            </a:endParaRPr>
          </a:p>
        </p:txBody>
      </p:sp>
      <p:pic>
        <p:nvPicPr>
          <p:cNvPr id="9" name="รูปภาพ 8">
            <a:extLst>
              <a:ext uri="{FF2B5EF4-FFF2-40B4-BE49-F238E27FC236}">
                <a16:creationId xmlns:a16="http://schemas.microsoft.com/office/drawing/2014/main" id="{06FCF47C-E1E1-94CE-9B0B-A8B69F09CFB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9285" t="19464" r="19715" b="19536"/>
          <a:stretch/>
        </p:blipFill>
        <p:spPr>
          <a:xfrm>
            <a:off x="193557" y="336400"/>
            <a:ext cx="615355" cy="615355"/>
          </a:xfrm>
          <a:prstGeom prst="ellipse">
            <a:avLst/>
          </a:prstGeom>
        </p:spPr>
      </p:pic>
      <p:sp>
        <p:nvSpPr>
          <p:cNvPr id="8" name="สี่เหลี่ยมผืนผ้า: มุมมน 7">
            <a:extLst>
              <a:ext uri="{FF2B5EF4-FFF2-40B4-BE49-F238E27FC236}">
                <a16:creationId xmlns:a16="http://schemas.microsoft.com/office/drawing/2014/main" id="{5B456280-B11A-16A5-262E-A3643236138E}"/>
              </a:ext>
            </a:extLst>
          </p:cNvPr>
          <p:cNvSpPr/>
          <p:nvPr/>
        </p:nvSpPr>
        <p:spPr>
          <a:xfrm>
            <a:off x="3897696" y="910683"/>
            <a:ext cx="7633244" cy="328034"/>
          </a:xfrm>
          <a:prstGeom prst="roundRect">
            <a:avLst/>
          </a:prstGeom>
          <a:solidFill>
            <a:srgbClr val="FFE497"/>
          </a:solidFill>
          <a:ln w="38100"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H SarabunPSK" panose="020B0500040200020003"/>
              </a:rPr>
              <a:t>แบ่งตามช่วงอายุของผู้สูงอายุ</a:t>
            </a:r>
            <a:endParaRPr kumimoji="0" lang="en-GB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itchFamily="34" charset="0"/>
              <a:ea typeface="Tahoma" pitchFamily="34" charset="0"/>
              <a:cs typeface="TH SarabunPSK" panose="020B0500040200020003"/>
            </a:endParaRPr>
          </a:p>
        </p:txBody>
      </p:sp>
      <p:sp>
        <p:nvSpPr>
          <p:cNvPr id="71" name="สี่เหลี่ยมผืนผ้า: มุมมน 70">
            <a:extLst>
              <a:ext uri="{FF2B5EF4-FFF2-40B4-BE49-F238E27FC236}">
                <a16:creationId xmlns:a16="http://schemas.microsoft.com/office/drawing/2014/main" id="{F9FE85A0-0081-8436-D178-A58222F92B94}"/>
              </a:ext>
            </a:extLst>
          </p:cNvPr>
          <p:cNvSpPr/>
          <p:nvPr/>
        </p:nvSpPr>
        <p:spPr>
          <a:xfrm>
            <a:off x="117238" y="226320"/>
            <a:ext cx="12074761" cy="110079"/>
          </a:xfrm>
          <a:prstGeom prst="roundRect">
            <a:avLst>
              <a:gd name="adj" fmla="val 0"/>
            </a:avLst>
          </a:prstGeom>
          <a:noFill/>
          <a:ln w="38100"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h-TH" sz="1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H SarabunPSK" panose="020B0500040200020003" pitchFamily="34" charset="-34"/>
              <a:ea typeface="+mn-ea"/>
              <a:cs typeface="TH SarabunPSK" panose="020B0500040200020003" pitchFamily="34" charset="-34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 New" panose="020B0500040200020003" pitchFamily="34" charset="-34"/>
                <a:ea typeface="Tahoma" pitchFamily="34" charset="0"/>
                <a:cs typeface="TH SarabunPSK" panose="020B0500040200020003"/>
              </a:rPr>
              <a:t>สถิติผู้สูงอายุในศูนย์พัฒนาการจัดสวัสดิการสังคมผู้สูงอายุ ประจำเดือน</a:t>
            </a:r>
            <a:r>
              <a:rPr kumimoji="0" lang="en-US" sz="1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 New" panose="020B0500040200020003" pitchFamily="34" charset="-34"/>
                <a:ea typeface="Tahoma" pitchFamily="34" charset="0"/>
                <a:cs typeface="TH SarabunPSK" panose="020B0500040200020003"/>
              </a:rPr>
              <a:t> </a:t>
            </a:r>
            <a:r>
              <a:rPr kumimoji="0" lang="th-TH" sz="1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 New" panose="020B0500040200020003" pitchFamily="34" charset="-34"/>
                <a:ea typeface="Tahoma" pitchFamily="34" charset="0"/>
                <a:cs typeface="TH SarabunPSK" panose="020B0500040200020003"/>
              </a:rPr>
              <a:t>เมษายน 2568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                              </a:t>
            </a:r>
            <a:endParaRPr kumimoji="0" lang="en-GB" sz="1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H SarabunPSK" panose="020B0500040200020003" pitchFamily="34" charset="-34"/>
              <a:ea typeface="+mn-ea"/>
              <a:cs typeface="TH SarabunPSK" panose="020B0500040200020003" pitchFamily="34" charset="-34"/>
            </a:endParaRPr>
          </a:p>
        </p:txBody>
      </p:sp>
      <p:pic>
        <p:nvPicPr>
          <p:cNvPr id="7" name="รูปภาพ 6">
            <a:extLst>
              <a:ext uri="{FF2B5EF4-FFF2-40B4-BE49-F238E27FC236}">
                <a16:creationId xmlns:a16="http://schemas.microsoft.com/office/drawing/2014/main" id="{02648731-83B9-DAA5-0A92-3A5192B6E8F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4297" b="97461" l="10000" r="90000">
                        <a14:foregroundMark x1="44844" y1="4492" x2="42500" y2="10742"/>
                        <a14:foregroundMark x1="58438" y1="23047" x2="51250" y2="36523"/>
                        <a14:foregroundMark x1="50938" y1="75195" x2="46250" y2="81445"/>
                        <a14:foregroundMark x1="61094" y1="73828" x2="55000" y2="83789"/>
                        <a14:foregroundMark x1="55313" y1="87109" x2="55156" y2="94531"/>
                        <a14:foregroundMark x1="39688" y1="88672" x2="41250" y2="88867"/>
                        <a14:foregroundMark x1="43125" y1="93945" x2="44688" y2="94141"/>
                        <a14:foregroundMark x1="50625" y1="88281" x2="49219" y2="88086"/>
                        <a14:foregroundMark x1="51563" y1="97070" x2="54375" y2="97461"/>
                        <a14:foregroundMark x1="59062" y1="93555" x2="59062" y2="93555"/>
                        <a14:backgroundMark x1="47969" y1="68359" x2="47969" y2="68359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0708193" y="110601"/>
            <a:ext cx="1114368" cy="891495"/>
          </a:xfrm>
          <a:prstGeom prst="rect">
            <a:avLst/>
          </a:prstGeom>
        </p:spPr>
      </p:pic>
      <p:sp>
        <p:nvSpPr>
          <p:cNvPr id="10" name="สี่เหลี่ยมผืนผ้า 9">
            <a:extLst>
              <a:ext uri="{FF2B5EF4-FFF2-40B4-BE49-F238E27FC236}">
                <a16:creationId xmlns:a16="http://schemas.microsoft.com/office/drawing/2014/main" id="{796AB11A-0C26-0BBA-3175-2929D4F46FE0}"/>
              </a:ext>
            </a:extLst>
          </p:cNvPr>
          <p:cNvSpPr/>
          <p:nvPr/>
        </p:nvSpPr>
        <p:spPr>
          <a:xfrm>
            <a:off x="0" y="6602568"/>
            <a:ext cx="4913438" cy="276830"/>
          </a:xfrm>
          <a:prstGeom prst="rect">
            <a:avLst/>
          </a:prstGeom>
          <a:noFill/>
          <a:ln>
            <a:noFill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3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ข้อมูล ณ วันที่ 30 เมษายน </a:t>
            </a:r>
            <a:r>
              <a:rPr lang="th-TH" sz="1300" b="1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2568</a:t>
            </a:r>
            <a:r>
              <a:rPr kumimoji="0" lang="th-TH" sz="13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 กองส่งเสริมสวัสดิการและคุ้มครองสิทธิผู้สูงอายุ</a:t>
            </a:r>
            <a:endParaRPr kumimoji="0" lang="en-GB" sz="13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H SarabunPSK" panose="020B0500040200020003" pitchFamily="34" charset="-34"/>
              <a:ea typeface="+mn-ea"/>
              <a:cs typeface="TH SarabunPSK" panose="020B0500040200020003" pitchFamily="34" charset="-34"/>
            </a:endParaRPr>
          </a:p>
        </p:txBody>
      </p:sp>
      <p:cxnSp>
        <p:nvCxnSpPr>
          <p:cNvPr id="24" name="ตัวเชื่อมต่อตรง 23">
            <a:extLst>
              <a:ext uri="{FF2B5EF4-FFF2-40B4-BE49-F238E27FC236}">
                <a16:creationId xmlns:a16="http://schemas.microsoft.com/office/drawing/2014/main" id="{787C5C15-AB91-C319-733A-7D8F38977020}"/>
              </a:ext>
            </a:extLst>
          </p:cNvPr>
          <p:cNvCxnSpPr>
            <a:cxnSpLocks/>
          </p:cNvCxnSpPr>
          <p:nvPr/>
        </p:nvCxnSpPr>
        <p:spPr>
          <a:xfrm>
            <a:off x="3375143" y="1259338"/>
            <a:ext cx="0" cy="778159"/>
          </a:xfrm>
          <a:prstGeom prst="line">
            <a:avLst/>
          </a:prstGeom>
          <a:ln w="12700"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" name="ตาราง 2">
            <a:extLst>
              <a:ext uri="{FF2B5EF4-FFF2-40B4-BE49-F238E27FC236}">
                <a16:creationId xmlns:a16="http://schemas.microsoft.com/office/drawing/2014/main" id="{B7ECDE13-FCC4-1196-6756-83CA8B1B0F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8150207"/>
              </p:ext>
            </p:extLst>
          </p:nvPr>
        </p:nvGraphicFramePr>
        <p:xfrm>
          <a:off x="353571" y="1228600"/>
          <a:ext cx="3322230" cy="5204604"/>
        </p:xfrm>
        <a:graphic>
          <a:graphicData uri="http://schemas.openxmlformats.org/drawingml/2006/table">
            <a:tbl>
              <a:tblPr firstRow="1" firstCol="1" bandRow="1"/>
              <a:tblGrid>
                <a:gridCol w="144064">
                  <a:extLst>
                    <a:ext uri="{9D8B030D-6E8A-4147-A177-3AD203B41FA5}">
                      <a16:colId xmlns:a16="http://schemas.microsoft.com/office/drawing/2014/main" val="3177579495"/>
                    </a:ext>
                  </a:extLst>
                </a:gridCol>
                <a:gridCol w="84732">
                  <a:extLst>
                    <a:ext uri="{9D8B030D-6E8A-4147-A177-3AD203B41FA5}">
                      <a16:colId xmlns:a16="http://schemas.microsoft.com/office/drawing/2014/main" val="3414769976"/>
                    </a:ext>
                  </a:extLst>
                </a:gridCol>
                <a:gridCol w="731544">
                  <a:extLst>
                    <a:ext uri="{9D8B030D-6E8A-4147-A177-3AD203B41FA5}">
                      <a16:colId xmlns:a16="http://schemas.microsoft.com/office/drawing/2014/main" val="2873755342"/>
                    </a:ext>
                  </a:extLst>
                </a:gridCol>
                <a:gridCol w="389882">
                  <a:extLst>
                    <a:ext uri="{9D8B030D-6E8A-4147-A177-3AD203B41FA5}">
                      <a16:colId xmlns:a16="http://schemas.microsoft.com/office/drawing/2014/main" val="1101642208"/>
                    </a:ext>
                  </a:extLst>
                </a:gridCol>
                <a:gridCol w="368917">
                  <a:extLst>
                    <a:ext uri="{9D8B030D-6E8A-4147-A177-3AD203B41FA5}">
                      <a16:colId xmlns:a16="http://schemas.microsoft.com/office/drawing/2014/main" val="787003949"/>
                    </a:ext>
                  </a:extLst>
                </a:gridCol>
                <a:gridCol w="323452">
                  <a:extLst>
                    <a:ext uri="{9D8B030D-6E8A-4147-A177-3AD203B41FA5}">
                      <a16:colId xmlns:a16="http://schemas.microsoft.com/office/drawing/2014/main" val="3112067390"/>
                    </a:ext>
                  </a:extLst>
                </a:gridCol>
                <a:gridCol w="328252">
                  <a:extLst>
                    <a:ext uri="{9D8B030D-6E8A-4147-A177-3AD203B41FA5}">
                      <a16:colId xmlns:a16="http://schemas.microsoft.com/office/drawing/2014/main" val="3113682706"/>
                    </a:ext>
                  </a:extLst>
                </a:gridCol>
                <a:gridCol w="330412">
                  <a:extLst>
                    <a:ext uri="{9D8B030D-6E8A-4147-A177-3AD203B41FA5}">
                      <a16:colId xmlns:a16="http://schemas.microsoft.com/office/drawing/2014/main" val="3943087462"/>
                    </a:ext>
                  </a:extLst>
                </a:gridCol>
                <a:gridCol w="330412">
                  <a:extLst>
                    <a:ext uri="{9D8B030D-6E8A-4147-A177-3AD203B41FA5}">
                      <a16:colId xmlns:a16="http://schemas.microsoft.com/office/drawing/2014/main" val="3407035920"/>
                    </a:ext>
                  </a:extLst>
                </a:gridCol>
                <a:gridCol w="290563">
                  <a:extLst>
                    <a:ext uri="{9D8B030D-6E8A-4147-A177-3AD203B41FA5}">
                      <a16:colId xmlns:a16="http://schemas.microsoft.com/office/drawing/2014/main" val="4252509039"/>
                    </a:ext>
                  </a:extLst>
                </a:gridCol>
              </a:tblGrid>
              <a:tr h="295491">
                <a:tc rowSpan="3" gridSpan="2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b="1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ที่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b="1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ศพส.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b="1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ศพส.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b="1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จำนวนผู้สูงอายุ</a:t>
                      </a: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b="1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รวม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en-US" sz="1200" b="1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TH SarabunPSK" panose="020B0500040200020003" pitchFamily="34" charset="-34"/>
                        </a:rPr>
                        <a:t> 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95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4357459"/>
                  </a:ext>
                </a:extLst>
              </a:tr>
              <a:tr h="193347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b="1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ประเภทสามัญ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b="1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ประเภทเสียค่าบริการ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7888991"/>
                  </a:ext>
                </a:extLst>
              </a:tr>
              <a:tr h="215618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b="1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ชาย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b="1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หญิง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b="1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รวม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b="1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ชาย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b="1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หญิง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b="1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รวม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900479"/>
                  </a:ext>
                </a:extLst>
              </a:tr>
              <a:tr h="217997">
                <a:tc gridSpan="2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1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บ้านบางแค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บ้านบางแค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95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2707959"/>
                  </a:ext>
                </a:extLst>
              </a:tr>
              <a:tr h="385513">
                <a:tc gridSpan="2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2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จังหวัดปทุมธานี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จังหวัดปทุมธานี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95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3040869"/>
                  </a:ext>
                </a:extLst>
              </a:tr>
              <a:tr h="249079">
                <a:tc gridSpan="2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3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วาสนะเวศม์ 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วาสนะเวศม์ 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95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4250729"/>
                  </a:ext>
                </a:extLst>
              </a:tr>
              <a:tr h="227880">
                <a:tc gridSpan="2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4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บ้านบางละมุง 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บ้านบางละมุง 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95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4005538"/>
                  </a:ext>
                </a:extLst>
              </a:tr>
              <a:tr h="243779">
                <a:tc gridSpan="2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5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บ้านบุรีรัมย์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บ้านบุรีรัมย์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95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9675945"/>
                  </a:ext>
                </a:extLst>
              </a:tr>
              <a:tr h="386693">
                <a:tc gridSpan="2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6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จังหวัดนครพนม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จังหวัดนครพนม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95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3875152"/>
                  </a:ext>
                </a:extLst>
              </a:tr>
              <a:tr h="386693">
                <a:tc gridSpan="2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7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บ้านธรรมปกรณ์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บ้านธรรมปกรณ์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95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9017029"/>
                  </a:ext>
                </a:extLst>
              </a:tr>
              <a:tr h="214468">
                <a:tc gridSpan="2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8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จังหวัดลำปาง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จังหวัดลำปาง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95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9834028"/>
                  </a:ext>
                </a:extLst>
              </a:tr>
              <a:tr h="239882">
                <a:tc gridSpan="2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9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ภูเก็ต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ภูเก็ต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95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4761658"/>
                  </a:ext>
                </a:extLst>
              </a:tr>
              <a:tr h="385513">
                <a:tc gridSpan="2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10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จังหวัดสงขลา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จังหวัดสงขลา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95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5164368"/>
                  </a:ext>
                </a:extLst>
              </a:tr>
              <a:tr h="385513">
                <a:tc gridSpan="2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11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บ้านทักษิณ 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บ้านทักษิณ 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95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7363895"/>
                  </a:ext>
                </a:extLst>
              </a:tr>
              <a:tr h="307428">
                <a:tc gridSpan="3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b="1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รวม</a:t>
                      </a:r>
                      <a:endParaRPr lang="en-US" sz="1200" b="1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606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675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1,281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1,364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95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4214031"/>
                  </a:ext>
                </a:extLst>
              </a:tr>
              <a:tr h="386693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12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ขอนแก่น</a:t>
                      </a:r>
                      <a:br>
                        <a:rPr lang="en-US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</a:b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(</a:t>
                      </a:r>
                      <a:r>
                        <a:rPr lang="en-US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Day Care</a:t>
                      </a: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)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95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6853938"/>
                  </a:ext>
                </a:extLst>
              </a:tr>
              <a:tr h="295491">
                <a:tc gridSpan="3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b="1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รวม</a:t>
                      </a:r>
                      <a:endParaRPr lang="en-US" sz="1200" b="1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1,023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sng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1,948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sng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sng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2,031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95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13983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06636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ตาราง 1">
            <a:extLst>
              <a:ext uri="{FF2B5EF4-FFF2-40B4-BE49-F238E27FC236}">
                <a16:creationId xmlns:a16="http://schemas.microsoft.com/office/drawing/2014/main" id="{E7F017B2-DDF9-60A1-59CE-DDD68EA99F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8585769"/>
              </p:ext>
            </p:extLst>
          </p:nvPr>
        </p:nvGraphicFramePr>
        <p:xfrm>
          <a:off x="1978429" y="1046556"/>
          <a:ext cx="8891130" cy="4868670"/>
        </p:xfrm>
        <a:graphic>
          <a:graphicData uri="http://schemas.openxmlformats.org/drawingml/2006/table">
            <a:tbl>
              <a:tblPr/>
              <a:tblGrid>
                <a:gridCol w="391806">
                  <a:extLst>
                    <a:ext uri="{9D8B030D-6E8A-4147-A177-3AD203B41FA5}">
                      <a16:colId xmlns:a16="http://schemas.microsoft.com/office/drawing/2014/main" val="3219723803"/>
                    </a:ext>
                  </a:extLst>
                </a:gridCol>
                <a:gridCol w="1501217">
                  <a:extLst>
                    <a:ext uri="{9D8B030D-6E8A-4147-A177-3AD203B41FA5}">
                      <a16:colId xmlns:a16="http://schemas.microsoft.com/office/drawing/2014/main" val="3547302982"/>
                    </a:ext>
                  </a:extLst>
                </a:gridCol>
                <a:gridCol w="671051">
                  <a:extLst>
                    <a:ext uri="{9D8B030D-6E8A-4147-A177-3AD203B41FA5}">
                      <a16:colId xmlns:a16="http://schemas.microsoft.com/office/drawing/2014/main" val="998130741"/>
                    </a:ext>
                  </a:extLst>
                </a:gridCol>
                <a:gridCol w="575187">
                  <a:extLst>
                    <a:ext uri="{9D8B030D-6E8A-4147-A177-3AD203B41FA5}">
                      <a16:colId xmlns:a16="http://schemas.microsoft.com/office/drawing/2014/main" val="4143275960"/>
                    </a:ext>
                  </a:extLst>
                </a:gridCol>
                <a:gridCol w="519785">
                  <a:extLst>
                    <a:ext uri="{9D8B030D-6E8A-4147-A177-3AD203B41FA5}">
                      <a16:colId xmlns:a16="http://schemas.microsoft.com/office/drawing/2014/main" val="3751547587"/>
                    </a:ext>
                  </a:extLst>
                </a:gridCol>
                <a:gridCol w="516835">
                  <a:extLst>
                    <a:ext uri="{9D8B030D-6E8A-4147-A177-3AD203B41FA5}">
                      <a16:colId xmlns:a16="http://schemas.microsoft.com/office/drawing/2014/main" val="1909144162"/>
                    </a:ext>
                  </a:extLst>
                </a:gridCol>
                <a:gridCol w="618133">
                  <a:extLst>
                    <a:ext uri="{9D8B030D-6E8A-4147-A177-3AD203B41FA5}">
                      <a16:colId xmlns:a16="http://schemas.microsoft.com/office/drawing/2014/main" val="3911562678"/>
                    </a:ext>
                  </a:extLst>
                </a:gridCol>
                <a:gridCol w="495049">
                  <a:extLst>
                    <a:ext uri="{9D8B030D-6E8A-4147-A177-3AD203B41FA5}">
                      <a16:colId xmlns:a16="http://schemas.microsoft.com/office/drawing/2014/main" val="905232695"/>
                    </a:ext>
                  </a:extLst>
                </a:gridCol>
                <a:gridCol w="348497">
                  <a:extLst>
                    <a:ext uri="{9D8B030D-6E8A-4147-A177-3AD203B41FA5}">
                      <a16:colId xmlns:a16="http://schemas.microsoft.com/office/drawing/2014/main" val="1105931421"/>
                    </a:ext>
                  </a:extLst>
                </a:gridCol>
                <a:gridCol w="643108">
                  <a:extLst>
                    <a:ext uri="{9D8B030D-6E8A-4147-A177-3AD203B41FA5}">
                      <a16:colId xmlns:a16="http://schemas.microsoft.com/office/drawing/2014/main" val="1554603485"/>
                    </a:ext>
                  </a:extLst>
                </a:gridCol>
                <a:gridCol w="349795">
                  <a:extLst>
                    <a:ext uri="{9D8B030D-6E8A-4147-A177-3AD203B41FA5}">
                      <a16:colId xmlns:a16="http://schemas.microsoft.com/office/drawing/2014/main" val="1787125898"/>
                    </a:ext>
                  </a:extLst>
                </a:gridCol>
                <a:gridCol w="404194">
                  <a:extLst>
                    <a:ext uri="{9D8B030D-6E8A-4147-A177-3AD203B41FA5}">
                      <a16:colId xmlns:a16="http://schemas.microsoft.com/office/drawing/2014/main" val="2174682095"/>
                    </a:ext>
                  </a:extLst>
                </a:gridCol>
                <a:gridCol w="568693">
                  <a:extLst>
                    <a:ext uri="{9D8B030D-6E8A-4147-A177-3AD203B41FA5}">
                      <a16:colId xmlns:a16="http://schemas.microsoft.com/office/drawing/2014/main" val="303140228"/>
                    </a:ext>
                  </a:extLst>
                </a:gridCol>
                <a:gridCol w="643890">
                  <a:extLst>
                    <a:ext uri="{9D8B030D-6E8A-4147-A177-3AD203B41FA5}">
                      <a16:colId xmlns:a16="http://schemas.microsoft.com/office/drawing/2014/main" val="1095275805"/>
                    </a:ext>
                  </a:extLst>
                </a:gridCol>
                <a:gridCol w="643890">
                  <a:extLst>
                    <a:ext uri="{9D8B030D-6E8A-4147-A177-3AD203B41FA5}">
                      <a16:colId xmlns:a16="http://schemas.microsoft.com/office/drawing/2014/main" val="2402066092"/>
                    </a:ext>
                  </a:extLst>
                </a:gridCol>
              </a:tblGrid>
              <a:tr h="504412">
                <a:tc rowSpan="2">
                  <a:txBody>
                    <a:bodyPr/>
                    <a:lstStyle/>
                    <a:p>
                      <a:pPr algn="ctr" rtl="0" fontAlgn="b"/>
                      <a:r>
                        <a:rPr lang="th-TH" sz="1700" b="1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ที่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b"/>
                      <a:r>
                        <a:rPr lang="th-TH" sz="1700" b="1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รายชื่อ ศพส.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rtl="0" fontAlgn="b"/>
                      <a:r>
                        <a:rPr lang="th-TH" sz="1400" b="1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ผู้สูงอายุประเภทเสียค่าบริการ </a:t>
                      </a:r>
                    </a:p>
                    <a:p>
                      <a:pPr algn="ctr" rtl="0" fontAlgn="b"/>
                      <a:r>
                        <a:rPr lang="th-TH" sz="1400" b="1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(เข้าใหม่)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0" fontAlgn="b"/>
                      <a:r>
                        <a:rPr lang="th-TH" sz="1400" b="1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ผู้สูงอายุรอรับบริการ</a:t>
                      </a:r>
                    </a:p>
                    <a:p>
                      <a:pPr algn="ctr" rtl="0" fontAlgn="b"/>
                      <a:r>
                        <a:rPr lang="th-TH" sz="1400" b="1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(ประเภทสามัญ)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0" fontAlgn="b"/>
                      <a:r>
                        <a:rPr lang="th-TH" sz="1400" b="1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ผู้สูงอายุรอรับบริการ</a:t>
                      </a:r>
                    </a:p>
                    <a:p>
                      <a:pPr algn="ctr" rtl="0" fontAlgn="b"/>
                      <a:r>
                        <a:rPr lang="th-TH" sz="1400" b="1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(ประเภทหอพัก)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0" fontAlgn="b"/>
                      <a:r>
                        <a:rPr lang="th-TH" sz="1400" b="1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ผู้สูงอายุรอรับบริการ</a:t>
                      </a:r>
                    </a:p>
                    <a:p>
                      <a:pPr algn="ctr" rtl="0" fontAlgn="b"/>
                      <a:r>
                        <a:rPr lang="th-TH" sz="1400" b="1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(ประเภทบังกะโล)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0" fontAlgn="b"/>
                      <a:r>
                        <a:rPr lang="th-TH" sz="1400" b="1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รวม</a:t>
                      </a:r>
                    </a:p>
                  </a:txBody>
                  <a:tcPr marL="26838" marR="26838" marT="17892" marB="17892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4228742"/>
                  </a:ext>
                </a:extLst>
              </a:tr>
              <a:tr h="288341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1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ชาย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1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หญิง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1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รวม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1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ชาย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1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หญิง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1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รวม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1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ชาย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1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หญิง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1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รวม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1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ชาย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1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หญิง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1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รวม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b"/>
                      <a:endParaRPr lang="th-TH" sz="1500" b="1" dirty="0">
                        <a:effectLst/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3079766"/>
                  </a:ext>
                </a:extLst>
              </a:tr>
              <a:tr h="288795"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1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บ้านบางแค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564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423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987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569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3190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3,759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274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1,464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1,738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6,484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9274632"/>
                  </a:ext>
                </a:extLst>
              </a:tr>
              <a:tr h="288795"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2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จังหวัดปทุมธานี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102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92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194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194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0378738"/>
                  </a:ext>
                </a:extLst>
              </a:tr>
              <a:tr h="288795"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3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วาสนะเวศม์ 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46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28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74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99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279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378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163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163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615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6130963"/>
                  </a:ext>
                </a:extLst>
              </a:tr>
              <a:tr h="288795"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4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บ้านบางละมุง 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18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18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7331385"/>
                  </a:ext>
                </a:extLst>
              </a:tr>
              <a:tr h="288795"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5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บ้านบุรีรัมย์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2059564"/>
                  </a:ext>
                </a:extLst>
              </a:tr>
              <a:tr h="288795"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6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จังหวัดนครพนม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16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16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7325293"/>
                  </a:ext>
                </a:extLst>
              </a:tr>
              <a:tr h="288795"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7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บ้านธรรมปกรณ์ (เชียงใหม่)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22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12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34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34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0970525"/>
                  </a:ext>
                </a:extLst>
              </a:tr>
              <a:tr h="288795"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8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จังหวัดลำปาง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21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61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61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5873360"/>
                  </a:ext>
                </a:extLst>
              </a:tr>
              <a:tr h="288795"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9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ภูเก็ต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8564478"/>
                  </a:ext>
                </a:extLst>
              </a:tr>
              <a:tr h="288795"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10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จังหวัดสงขลา 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7125412"/>
                  </a:ext>
                </a:extLst>
              </a:tr>
              <a:tr h="288795"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11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บ้านทักษิณ จังหวัดยะลา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13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13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9076523"/>
                  </a:ext>
                </a:extLst>
              </a:tr>
              <a:tr h="288795"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รวม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802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609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1,411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668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3,469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4,137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274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1,627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1,901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7,449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7845754"/>
                  </a:ext>
                </a:extLst>
              </a:tr>
              <a:tr h="288795"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12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ขอนแก่น 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6232916"/>
                  </a:ext>
                </a:extLst>
              </a:tr>
              <a:tr h="321582">
                <a:tc>
                  <a:txBody>
                    <a:bodyPr/>
                    <a:lstStyle/>
                    <a:p>
                      <a:pPr algn="l" rtl="0" fontAlgn="b"/>
                      <a:endParaRPr lang="th-TH" sz="1700" dirty="0"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รวมทั้งสิ้น</a:t>
                      </a:r>
                      <a:endParaRPr lang="th-TH" sz="1700" dirty="0"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sng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802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609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sng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1,411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668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3,469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sng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4,137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274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1,627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sng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1,901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sng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7,449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1784186"/>
                  </a:ext>
                </a:extLst>
              </a:tr>
            </a:tbl>
          </a:graphicData>
        </a:graphic>
      </p:graphicFrame>
      <p:sp>
        <p:nvSpPr>
          <p:cNvPr id="61" name="สี่เหลี่ยมผืนผ้า 60">
            <a:extLst>
              <a:ext uri="{FF2B5EF4-FFF2-40B4-BE49-F238E27FC236}">
                <a16:creationId xmlns:a16="http://schemas.microsoft.com/office/drawing/2014/main" id="{BD2D9B8B-5C75-4115-9F8E-7B9B69A0AF28}"/>
              </a:ext>
            </a:extLst>
          </p:cNvPr>
          <p:cNvSpPr/>
          <p:nvPr/>
        </p:nvSpPr>
        <p:spPr>
          <a:xfrm>
            <a:off x="117238" y="6543283"/>
            <a:ext cx="4406209" cy="276830"/>
          </a:xfrm>
          <a:prstGeom prst="rect">
            <a:avLst/>
          </a:prstGeom>
          <a:noFill/>
          <a:ln>
            <a:noFill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3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ข้อมูล ณ วันที่ 30 เมษายน </a:t>
            </a:r>
            <a:r>
              <a:rPr lang="th-TH" sz="1300" b="1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2568 </a:t>
            </a:r>
            <a:r>
              <a:rPr kumimoji="0" lang="th-TH" sz="13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กองส่งเสริมสวัสดิการและคุ้มครองสิทธิผู้สูงอายุ</a:t>
            </a:r>
            <a:endParaRPr kumimoji="0" lang="en-GB" sz="13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H SarabunPSK" panose="020B0500040200020003" pitchFamily="34" charset="-34"/>
              <a:ea typeface="+mn-ea"/>
              <a:cs typeface="TH SarabunPSK" panose="020B0500040200020003" pitchFamily="34" charset="-34"/>
            </a:endParaRPr>
          </a:p>
        </p:txBody>
      </p:sp>
      <p:pic>
        <p:nvPicPr>
          <p:cNvPr id="9" name="รูปภาพ 8">
            <a:extLst>
              <a:ext uri="{FF2B5EF4-FFF2-40B4-BE49-F238E27FC236}">
                <a16:creationId xmlns:a16="http://schemas.microsoft.com/office/drawing/2014/main" id="{A66CE66B-A411-BBE9-7424-0FB0C7B5ADD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9285" t="19464" r="19715" b="19536"/>
          <a:stretch/>
        </p:blipFill>
        <p:spPr>
          <a:xfrm>
            <a:off x="864699" y="61799"/>
            <a:ext cx="791063" cy="791063"/>
          </a:xfrm>
          <a:prstGeom prst="ellipse">
            <a:avLst/>
          </a:prstGeom>
        </p:spPr>
      </p:pic>
      <p:sp>
        <p:nvSpPr>
          <p:cNvPr id="71" name="สี่เหลี่ยมผืนผ้า: มุมมน 70">
            <a:extLst>
              <a:ext uri="{FF2B5EF4-FFF2-40B4-BE49-F238E27FC236}">
                <a16:creationId xmlns:a16="http://schemas.microsoft.com/office/drawing/2014/main" id="{517956C7-6F83-4AC3-8DC0-8F0191F951EE}"/>
              </a:ext>
            </a:extLst>
          </p:cNvPr>
          <p:cNvSpPr/>
          <p:nvPr/>
        </p:nvSpPr>
        <p:spPr>
          <a:xfrm>
            <a:off x="0" y="163374"/>
            <a:ext cx="12192000" cy="353033"/>
          </a:xfrm>
          <a:prstGeom prst="roundRect">
            <a:avLst>
              <a:gd name="adj" fmla="val 0"/>
            </a:avLst>
          </a:prstGeom>
          <a:noFill/>
          <a:ln w="38100"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h-TH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H SarabunPSK" panose="020B0500040200020003" pitchFamily="34" charset="-34"/>
              <a:ea typeface="+mn-ea"/>
              <a:cs typeface="TH SarabunPSK" panose="020B0500040200020003" pitchFamily="34" charset="-34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 New" panose="020B0500040200020003" pitchFamily="34" charset="-34"/>
                <a:ea typeface="Tahoma" pitchFamily="34" charset="0"/>
                <a:cs typeface="TH SarabunPSK" panose="020B0500040200020003"/>
              </a:rPr>
              <a:t>สถิติผู้สูงอายุในศูนย์พัฒนาการจัดสวัสดิการสังคมผู้สูงอายุ ประจำเดือนเมษายน 2568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                              </a:t>
            </a:r>
            <a:endParaRPr kumimoji="0" lang="en-GB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H SarabunPSK" panose="020B0500040200020003" pitchFamily="34" charset="-34"/>
              <a:ea typeface="+mn-ea"/>
              <a:cs typeface="TH SarabunPSK" panose="020B0500040200020003" pitchFamily="34" charset="-34"/>
            </a:endParaRPr>
          </a:p>
        </p:txBody>
      </p:sp>
      <p:pic>
        <p:nvPicPr>
          <p:cNvPr id="7" name="รูปภาพ 6">
            <a:extLst>
              <a:ext uri="{FF2B5EF4-FFF2-40B4-BE49-F238E27FC236}">
                <a16:creationId xmlns:a16="http://schemas.microsoft.com/office/drawing/2014/main" id="{5A3E3B16-D222-2EF0-E90A-8505029155B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4297" b="97461" l="10000" r="90000">
                        <a14:foregroundMark x1="44844" y1="4492" x2="42500" y2="10742"/>
                        <a14:foregroundMark x1="58438" y1="23047" x2="51250" y2="36523"/>
                        <a14:foregroundMark x1="50938" y1="75195" x2="46250" y2="81445"/>
                        <a14:foregroundMark x1="61094" y1="73828" x2="55000" y2="83789"/>
                        <a14:foregroundMark x1="55313" y1="87109" x2="55156" y2="94531"/>
                        <a14:foregroundMark x1="39688" y1="88672" x2="41250" y2="88867"/>
                        <a14:foregroundMark x1="43125" y1="93945" x2="44688" y2="94141"/>
                        <a14:foregroundMark x1="50625" y1="88281" x2="49219" y2="88086"/>
                        <a14:foregroundMark x1="51563" y1="97070" x2="54375" y2="97461"/>
                        <a14:foregroundMark x1="59062" y1="93555" x2="59062" y2="93555"/>
                        <a14:backgroundMark x1="47969" y1="68359" x2="47969" y2="68359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0390909" y="55703"/>
            <a:ext cx="1295481" cy="1036386"/>
          </a:xfrm>
          <a:prstGeom prst="rect">
            <a:avLst/>
          </a:prstGeom>
        </p:spPr>
      </p:pic>
      <p:sp>
        <p:nvSpPr>
          <p:cNvPr id="8" name="สี่เหลี่ยมผืนผ้า: มุมมน 7">
            <a:extLst>
              <a:ext uri="{FF2B5EF4-FFF2-40B4-BE49-F238E27FC236}">
                <a16:creationId xmlns:a16="http://schemas.microsoft.com/office/drawing/2014/main" id="{EE5CBE15-4A4C-4FB4-A791-B5278A44E587}"/>
              </a:ext>
            </a:extLst>
          </p:cNvPr>
          <p:cNvSpPr/>
          <p:nvPr/>
        </p:nvSpPr>
        <p:spPr>
          <a:xfrm>
            <a:off x="1978430" y="653919"/>
            <a:ext cx="8794865" cy="353032"/>
          </a:xfrm>
          <a:prstGeom prst="roundRect">
            <a:avLst/>
          </a:prstGeom>
          <a:solidFill>
            <a:srgbClr val="FFE497"/>
          </a:solidFill>
          <a:ln w="38100"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H SarabunPSK" panose="020B0500040200020003"/>
              </a:rPr>
              <a:t>ผู้สูงอายุเสียค่าบริการ (เข้าใหม่/รอรับบริการ) แยกตามประเภท</a:t>
            </a:r>
            <a:endParaRPr kumimoji="0" lang="en-GB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itchFamily="34" charset="0"/>
              <a:ea typeface="Tahoma" pitchFamily="34" charset="0"/>
              <a:cs typeface="TH SarabunPSK" panose="020B0500040200020003"/>
            </a:endParaRPr>
          </a:p>
        </p:txBody>
      </p:sp>
    </p:spTree>
    <p:extLst>
      <p:ext uri="{BB962C8B-B14F-4D97-AF65-F5344CB8AC3E}">
        <p14:creationId xmlns:p14="http://schemas.microsoft.com/office/powerpoint/2010/main" val="2169391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สี่เหลี่ยมผืนผ้า 60">
            <a:extLst>
              <a:ext uri="{FF2B5EF4-FFF2-40B4-BE49-F238E27FC236}">
                <a16:creationId xmlns:a16="http://schemas.microsoft.com/office/drawing/2014/main" id="{BD2D9B8B-5C75-4115-9F8E-7B9B69A0AF28}"/>
              </a:ext>
            </a:extLst>
          </p:cNvPr>
          <p:cNvSpPr/>
          <p:nvPr/>
        </p:nvSpPr>
        <p:spPr>
          <a:xfrm>
            <a:off x="413454" y="6498722"/>
            <a:ext cx="4068394" cy="359278"/>
          </a:xfrm>
          <a:prstGeom prst="rect">
            <a:avLst/>
          </a:prstGeom>
          <a:noFill/>
          <a:ln>
            <a:noFill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3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ข้อมูล ณ วันที่ 30 เมษายน </a:t>
            </a:r>
            <a:r>
              <a:rPr lang="th-TH" sz="1300" b="1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25</a:t>
            </a:r>
            <a:r>
              <a:rPr kumimoji="0" lang="th-TH" sz="13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68 กองส่งเสริมสวัสดิการและคุ้มครองสิทธิผู้สูงอายุ</a:t>
            </a:r>
            <a:endParaRPr kumimoji="0" lang="en-GB" sz="13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H SarabunPSK" panose="020B0500040200020003" pitchFamily="34" charset="-34"/>
              <a:ea typeface="+mn-ea"/>
              <a:cs typeface="TH SarabunPSK" panose="020B0500040200020003" pitchFamily="34" charset="-34"/>
            </a:endParaRPr>
          </a:p>
        </p:txBody>
      </p:sp>
      <p:pic>
        <p:nvPicPr>
          <p:cNvPr id="9" name="รูปภาพ 8">
            <a:extLst>
              <a:ext uri="{FF2B5EF4-FFF2-40B4-BE49-F238E27FC236}">
                <a16:creationId xmlns:a16="http://schemas.microsoft.com/office/drawing/2014/main" id="{A66CE66B-A411-BBE9-7424-0FB0C7B5ADD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9285" t="19464" r="19715" b="19536"/>
          <a:stretch/>
        </p:blipFill>
        <p:spPr>
          <a:xfrm>
            <a:off x="864699" y="61799"/>
            <a:ext cx="791063" cy="791063"/>
          </a:xfrm>
          <a:prstGeom prst="ellipse">
            <a:avLst/>
          </a:prstGeom>
        </p:spPr>
      </p:pic>
      <p:sp>
        <p:nvSpPr>
          <p:cNvPr id="71" name="สี่เหลี่ยมผืนผ้า: มุมมน 70">
            <a:extLst>
              <a:ext uri="{FF2B5EF4-FFF2-40B4-BE49-F238E27FC236}">
                <a16:creationId xmlns:a16="http://schemas.microsoft.com/office/drawing/2014/main" id="{517956C7-6F83-4AC3-8DC0-8F0191F951EE}"/>
              </a:ext>
            </a:extLst>
          </p:cNvPr>
          <p:cNvSpPr/>
          <p:nvPr/>
        </p:nvSpPr>
        <p:spPr>
          <a:xfrm>
            <a:off x="0" y="220863"/>
            <a:ext cx="12192000" cy="353033"/>
          </a:xfrm>
          <a:prstGeom prst="roundRect">
            <a:avLst>
              <a:gd name="adj" fmla="val 0"/>
            </a:avLst>
          </a:prstGeom>
          <a:noFill/>
          <a:ln w="38100"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h-TH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H SarabunPSK" panose="020B0500040200020003" pitchFamily="34" charset="-34"/>
              <a:ea typeface="+mn-ea"/>
              <a:cs typeface="TH SarabunPSK" panose="020B0500040200020003" pitchFamily="34" charset="-34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 New" panose="020B0500040200020003" pitchFamily="34" charset="-34"/>
                <a:ea typeface="Tahoma" pitchFamily="34" charset="0"/>
                <a:cs typeface="TH SarabunPSK" panose="020B0500040200020003"/>
              </a:rPr>
              <a:t>สถิติผู้สูงอายุในศูนย์พัฒนาการจัดสวัสดิการสังคมผู้สูงอายุ ประจำเดือน</a:t>
            </a:r>
            <a:r>
              <a:rPr lang="th-TH" sz="2800" b="1" dirty="0">
                <a:solidFill>
                  <a:prstClr val="black"/>
                </a:solidFill>
                <a:latin typeface="TH Sarabun New" panose="020B0500040200020003" pitchFamily="34" charset="-34"/>
                <a:ea typeface="Tahoma" pitchFamily="34" charset="0"/>
                <a:cs typeface="TH SarabunPSK" panose="020B0500040200020003"/>
              </a:rPr>
              <a:t>เมษายน</a:t>
            </a:r>
            <a:r>
              <a:rPr kumimoji="0" lang="th-TH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H Sarabun New" panose="020B0500040200020003" pitchFamily="34" charset="-34"/>
                <a:ea typeface="Tahoma" pitchFamily="34" charset="0"/>
                <a:cs typeface="TH SarabunPSK" panose="020B0500040200020003"/>
              </a:rPr>
              <a:t> 2568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                              </a:t>
            </a:r>
            <a:endParaRPr kumimoji="0" lang="en-GB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H SarabunPSK" panose="020B0500040200020003" pitchFamily="34" charset="-34"/>
              <a:ea typeface="+mn-ea"/>
              <a:cs typeface="TH SarabunPSK" panose="020B0500040200020003" pitchFamily="34" charset="-34"/>
            </a:endParaRPr>
          </a:p>
        </p:txBody>
      </p:sp>
      <p:pic>
        <p:nvPicPr>
          <p:cNvPr id="7" name="รูปภาพ 6">
            <a:extLst>
              <a:ext uri="{FF2B5EF4-FFF2-40B4-BE49-F238E27FC236}">
                <a16:creationId xmlns:a16="http://schemas.microsoft.com/office/drawing/2014/main" id="{5A3E3B16-D222-2EF0-E90A-8505029155B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4297" b="97461" l="10000" r="90000">
                        <a14:foregroundMark x1="44844" y1="4492" x2="42500" y2="10742"/>
                        <a14:foregroundMark x1="58438" y1="23047" x2="51250" y2="36523"/>
                        <a14:foregroundMark x1="50938" y1="75195" x2="46250" y2="81445"/>
                        <a14:foregroundMark x1="61094" y1="73828" x2="55000" y2="83789"/>
                        <a14:foregroundMark x1="55313" y1="87109" x2="55156" y2="94531"/>
                        <a14:foregroundMark x1="39688" y1="88672" x2="41250" y2="88867"/>
                        <a14:foregroundMark x1="43125" y1="93945" x2="44688" y2="94141"/>
                        <a14:foregroundMark x1="50625" y1="88281" x2="49219" y2="88086"/>
                        <a14:foregroundMark x1="51563" y1="97070" x2="54375" y2="97461"/>
                        <a14:foregroundMark x1="59062" y1="93555" x2="59062" y2="93555"/>
                        <a14:backgroundMark x1="47969" y1="68359" x2="47969" y2="68359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0390909" y="55703"/>
            <a:ext cx="1295481" cy="1036386"/>
          </a:xfrm>
          <a:prstGeom prst="rect">
            <a:avLst/>
          </a:prstGeom>
        </p:spPr>
      </p:pic>
      <p:sp>
        <p:nvSpPr>
          <p:cNvPr id="8" name="สี่เหลี่ยมผืนผ้า: มุมมน 7">
            <a:extLst>
              <a:ext uri="{FF2B5EF4-FFF2-40B4-BE49-F238E27FC236}">
                <a16:creationId xmlns:a16="http://schemas.microsoft.com/office/drawing/2014/main" id="{EE5CBE15-4A4C-4FB4-A791-B5278A44E587}"/>
              </a:ext>
            </a:extLst>
          </p:cNvPr>
          <p:cNvSpPr/>
          <p:nvPr/>
        </p:nvSpPr>
        <p:spPr>
          <a:xfrm>
            <a:off x="1841322" y="653919"/>
            <a:ext cx="8931974" cy="353032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38100"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H SarabunPSK" panose="020B0500040200020003"/>
              </a:rPr>
              <a:t>ผู้สูงอายุที่มีภาวะสมองเสื่อม/จิตเวช/มีปัญหาพฤติกรรมการอยู่ร่วมกับคนอื่น</a:t>
            </a:r>
            <a:endParaRPr kumimoji="0" lang="en-GB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itchFamily="34" charset="0"/>
              <a:ea typeface="Tahoma" pitchFamily="34" charset="0"/>
              <a:cs typeface="TH SarabunPSK" panose="020B0500040200020003"/>
            </a:endParaRPr>
          </a:p>
        </p:txBody>
      </p:sp>
      <p:graphicFrame>
        <p:nvGraphicFramePr>
          <p:cNvPr id="3" name="ตาราง 2">
            <a:extLst>
              <a:ext uri="{FF2B5EF4-FFF2-40B4-BE49-F238E27FC236}">
                <a16:creationId xmlns:a16="http://schemas.microsoft.com/office/drawing/2014/main" id="{7E2824B0-FCE3-63D9-B391-9446CE9E87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5836599"/>
              </p:ext>
            </p:extLst>
          </p:nvPr>
        </p:nvGraphicFramePr>
        <p:xfrm>
          <a:off x="1841322" y="1086898"/>
          <a:ext cx="8931979" cy="4691523"/>
        </p:xfrm>
        <a:graphic>
          <a:graphicData uri="http://schemas.openxmlformats.org/drawingml/2006/table">
            <a:tbl>
              <a:tblPr/>
              <a:tblGrid>
                <a:gridCol w="535409">
                  <a:extLst>
                    <a:ext uri="{9D8B030D-6E8A-4147-A177-3AD203B41FA5}">
                      <a16:colId xmlns:a16="http://schemas.microsoft.com/office/drawing/2014/main" val="2830610402"/>
                    </a:ext>
                  </a:extLst>
                </a:gridCol>
                <a:gridCol w="2243617">
                  <a:extLst>
                    <a:ext uri="{9D8B030D-6E8A-4147-A177-3AD203B41FA5}">
                      <a16:colId xmlns:a16="http://schemas.microsoft.com/office/drawing/2014/main" val="1407505615"/>
                    </a:ext>
                  </a:extLst>
                </a:gridCol>
                <a:gridCol w="518412">
                  <a:extLst>
                    <a:ext uri="{9D8B030D-6E8A-4147-A177-3AD203B41FA5}">
                      <a16:colId xmlns:a16="http://schemas.microsoft.com/office/drawing/2014/main" val="174103655"/>
                    </a:ext>
                  </a:extLst>
                </a:gridCol>
                <a:gridCol w="450423">
                  <a:extLst>
                    <a:ext uri="{9D8B030D-6E8A-4147-A177-3AD203B41FA5}">
                      <a16:colId xmlns:a16="http://schemas.microsoft.com/office/drawing/2014/main" val="1297393909"/>
                    </a:ext>
                  </a:extLst>
                </a:gridCol>
                <a:gridCol w="450423">
                  <a:extLst>
                    <a:ext uri="{9D8B030D-6E8A-4147-A177-3AD203B41FA5}">
                      <a16:colId xmlns:a16="http://schemas.microsoft.com/office/drawing/2014/main" val="603442251"/>
                    </a:ext>
                  </a:extLst>
                </a:gridCol>
                <a:gridCol w="433426">
                  <a:extLst>
                    <a:ext uri="{9D8B030D-6E8A-4147-A177-3AD203B41FA5}">
                      <a16:colId xmlns:a16="http://schemas.microsoft.com/office/drawing/2014/main" val="3040487697"/>
                    </a:ext>
                  </a:extLst>
                </a:gridCol>
                <a:gridCol w="484418">
                  <a:extLst>
                    <a:ext uri="{9D8B030D-6E8A-4147-A177-3AD203B41FA5}">
                      <a16:colId xmlns:a16="http://schemas.microsoft.com/office/drawing/2014/main" val="1004545121"/>
                    </a:ext>
                  </a:extLst>
                </a:gridCol>
                <a:gridCol w="467421">
                  <a:extLst>
                    <a:ext uri="{9D8B030D-6E8A-4147-A177-3AD203B41FA5}">
                      <a16:colId xmlns:a16="http://schemas.microsoft.com/office/drawing/2014/main" val="1784889875"/>
                    </a:ext>
                  </a:extLst>
                </a:gridCol>
                <a:gridCol w="577901">
                  <a:extLst>
                    <a:ext uri="{9D8B030D-6E8A-4147-A177-3AD203B41FA5}">
                      <a16:colId xmlns:a16="http://schemas.microsoft.com/office/drawing/2014/main" val="2668332449"/>
                    </a:ext>
                  </a:extLst>
                </a:gridCol>
                <a:gridCol w="518412">
                  <a:extLst>
                    <a:ext uri="{9D8B030D-6E8A-4147-A177-3AD203B41FA5}">
                      <a16:colId xmlns:a16="http://schemas.microsoft.com/office/drawing/2014/main" val="3964343171"/>
                    </a:ext>
                  </a:extLst>
                </a:gridCol>
                <a:gridCol w="543907">
                  <a:extLst>
                    <a:ext uri="{9D8B030D-6E8A-4147-A177-3AD203B41FA5}">
                      <a16:colId xmlns:a16="http://schemas.microsoft.com/office/drawing/2014/main" val="4012950759"/>
                    </a:ext>
                  </a:extLst>
                </a:gridCol>
                <a:gridCol w="475919">
                  <a:extLst>
                    <a:ext uri="{9D8B030D-6E8A-4147-A177-3AD203B41FA5}">
                      <a16:colId xmlns:a16="http://schemas.microsoft.com/office/drawing/2014/main" val="2012332025"/>
                    </a:ext>
                  </a:extLst>
                </a:gridCol>
                <a:gridCol w="450423">
                  <a:extLst>
                    <a:ext uri="{9D8B030D-6E8A-4147-A177-3AD203B41FA5}">
                      <a16:colId xmlns:a16="http://schemas.microsoft.com/office/drawing/2014/main" val="3182742241"/>
                    </a:ext>
                  </a:extLst>
                </a:gridCol>
                <a:gridCol w="390934">
                  <a:extLst>
                    <a:ext uri="{9D8B030D-6E8A-4147-A177-3AD203B41FA5}">
                      <a16:colId xmlns:a16="http://schemas.microsoft.com/office/drawing/2014/main" val="1734336813"/>
                    </a:ext>
                  </a:extLst>
                </a:gridCol>
                <a:gridCol w="390934">
                  <a:extLst>
                    <a:ext uri="{9D8B030D-6E8A-4147-A177-3AD203B41FA5}">
                      <a16:colId xmlns:a16="http://schemas.microsoft.com/office/drawing/2014/main" val="4128185998"/>
                    </a:ext>
                  </a:extLst>
                </a:gridCol>
              </a:tblGrid>
              <a:tr h="348391">
                <a:tc rowSpan="2">
                  <a:txBody>
                    <a:bodyPr/>
                    <a:lstStyle/>
                    <a:p>
                      <a:pPr algn="ctr" rtl="0" fontAlgn="b"/>
                      <a:r>
                        <a:rPr lang="th-TH" sz="1600" b="1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ที่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b"/>
                      <a:r>
                        <a:rPr lang="th-TH" sz="1600" b="1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รายชื่อ ศพส.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rtl="0" fontAlgn="b"/>
                      <a:r>
                        <a:rPr lang="th-TH" sz="1400" b="1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ผู้สูงอายุที่พบอาการบ่งชี้สมองเสื่อม</a:t>
                      </a:r>
                    </a:p>
                  </a:txBody>
                  <a:tcPr marL="26663" marR="26663" marT="17775" marB="17775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0" fontAlgn="b"/>
                      <a:r>
                        <a:rPr lang="th-TH" sz="1400" b="1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ผู้สูงอายุที่มีอาการสมองเสื่อม</a:t>
                      </a:r>
                    </a:p>
                  </a:txBody>
                  <a:tcPr marL="26663" marR="26663" marT="17775" marB="17775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0" fontAlgn="b"/>
                      <a:r>
                        <a:rPr lang="th-TH" sz="1400" b="1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ผู้สูงอายุที่เป็นจิตเวช</a:t>
                      </a:r>
                    </a:p>
                  </a:txBody>
                  <a:tcPr marL="26663" marR="26663" marT="17775" marB="17775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0" fontAlgn="b"/>
                      <a:r>
                        <a:rPr lang="th-TH" sz="1400" b="1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ผู้สูงอายุที่มีปัญหาพฤติกรรมอยู่ร่วมกับคนอื่น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0" fontAlgn="b"/>
                      <a:r>
                        <a:rPr lang="th-TH" sz="1400" b="1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รวม</a:t>
                      </a:r>
                    </a:p>
                  </a:txBody>
                  <a:tcPr marL="26663" marR="26663" marT="17775" marB="17775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7454238"/>
                  </a:ext>
                </a:extLst>
              </a:tr>
              <a:tr h="263071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400" b="1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ชาย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400" b="1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หญิง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400" b="1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รวม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400" b="1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ชาย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400" b="1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หญิง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400" b="1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รวม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400" b="1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ชาย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400" b="1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หญิง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400" b="1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รวม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400" b="1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ชาย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400" b="1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หญิง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400" b="1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รวม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b"/>
                      <a:endParaRPr lang="th-TH" sz="1400" b="1" dirty="0"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1095108"/>
                  </a:ext>
                </a:extLst>
              </a:tr>
              <a:tr h="263071"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1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บ้านบางแค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17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47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27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37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12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23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35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119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3818792"/>
                  </a:ext>
                </a:extLst>
              </a:tr>
              <a:tr h="263071"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2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จังหวัดปทุมธานี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17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25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42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42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4182099"/>
                  </a:ext>
                </a:extLst>
              </a:tr>
              <a:tr h="263071"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3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วาสนะเวศม์ 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11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18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47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7757852"/>
                  </a:ext>
                </a:extLst>
              </a:tr>
              <a:tr h="263071"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4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บ้านบางละมุง 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18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16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34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14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57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3625934"/>
                  </a:ext>
                </a:extLst>
              </a:tr>
              <a:tr h="263071"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5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บ้านบุรีรัมย์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13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23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14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54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8201278"/>
                  </a:ext>
                </a:extLst>
              </a:tr>
              <a:tr h="263071"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6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จังหวัดนครพนม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11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13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5771165"/>
                  </a:ext>
                </a:extLst>
              </a:tr>
              <a:tr h="263071"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7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บ้านธรรมปกรณ์ (เชียงใหม่)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14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19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13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21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400816"/>
                  </a:ext>
                </a:extLst>
              </a:tr>
              <a:tr h="263071"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8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จังหวัดลำปาง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17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21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38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38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2250629"/>
                  </a:ext>
                </a:extLst>
              </a:tr>
              <a:tr h="263071"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9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ภูเก็ต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9702210"/>
                  </a:ext>
                </a:extLst>
              </a:tr>
              <a:tr h="263071"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10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จังหวัดสงขลา 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14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11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11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46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9778602"/>
                  </a:ext>
                </a:extLst>
              </a:tr>
              <a:tr h="263071"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11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บ้านทักษิณ จังหวัดยะลา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25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349280"/>
                  </a:ext>
                </a:extLst>
              </a:tr>
              <a:tr h="216420"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รวม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73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93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166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132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222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38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49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87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18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23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41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516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478612"/>
                  </a:ext>
                </a:extLst>
              </a:tr>
              <a:tr h="291511"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12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ขอนแก่น 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2918033"/>
                  </a:ext>
                </a:extLst>
              </a:tr>
              <a:tr h="291511">
                <a:tc>
                  <a:txBody>
                    <a:bodyPr/>
                    <a:lstStyle/>
                    <a:p>
                      <a:pPr rtl="0" fontAlgn="b"/>
                      <a:endParaRPr lang="th-TH" sz="1500" dirty="0">
                        <a:solidFill>
                          <a:srgbClr val="FF0000"/>
                        </a:solidFill>
                        <a:effectLst/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รวมทั้งสิ้น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73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93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sng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166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132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sng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222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38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49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sng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87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18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23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sng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41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sng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516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23870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258752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สี่เหลี่ยมผืนผ้า 60">
            <a:extLst>
              <a:ext uri="{FF2B5EF4-FFF2-40B4-BE49-F238E27FC236}">
                <a16:creationId xmlns:a16="http://schemas.microsoft.com/office/drawing/2014/main" id="{BD2D9B8B-5C75-4115-9F8E-7B9B69A0AF28}"/>
              </a:ext>
            </a:extLst>
          </p:cNvPr>
          <p:cNvSpPr/>
          <p:nvPr/>
        </p:nvSpPr>
        <p:spPr>
          <a:xfrm>
            <a:off x="117239" y="6543283"/>
            <a:ext cx="4292920" cy="276830"/>
          </a:xfrm>
          <a:prstGeom prst="rect">
            <a:avLst/>
          </a:prstGeom>
          <a:noFill/>
          <a:ln>
            <a:noFill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3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ข้อมูล ณ วันที่ 30 เมษายน </a:t>
            </a:r>
            <a:r>
              <a:rPr lang="th-TH" sz="1300" b="1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2568</a:t>
            </a:r>
            <a:r>
              <a:rPr kumimoji="0" lang="th-TH" sz="13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 กองส่งเสริมสวัสดิการและคุ้มครองสิทธิผู้สูงอายุ</a:t>
            </a:r>
            <a:endParaRPr kumimoji="0" lang="en-GB" sz="13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H SarabunPSK" panose="020B0500040200020003" pitchFamily="34" charset="-34"/>
              <a:ea typeface="+mn-ea"/>
              <a:cs typeface="TH SarabunPSK" panose="020B0500040200020003" pitchFamily="34" charset="-34"/>
            </a:endParaRPr>
          </a:p>
        </p:txBody>
      </p:sp>
      <p:pic>
        <p:nvPicPr>
          <p:cNvPr id="9" name="รูปภาพ 8">
            <a:extLst>
              <a:ext uri="{FF2B5EF4-FFF2-40B4-BE49-F238E27FC236}">
                <a16:creationId xmlns:a16="http://schemas.microsoft.com/office/drawing/2014/main" id="{A66CE66B-A411-BBE9-7424-0FB0C7B5ADD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9285" t="19464" r="19715" b="19536"/>
          <a:stretch/>
        </p:blipFill>
        <p:spPr>
          <a:xfrm>
            <a:off x="864699" y="61799"/>
            <a:ext cx="791063" cy="791063"/>
          </a:xfrm>
          <a:prstGeom prst="ellipse">
            <a:avLst/>
          </a:prstGeom>
        </p:spPr>
      </p:pic>
      <p:sp>
        <p:nvSpPr>
          <p:cNvPr id="71" name="สี่เหลี่ยมผืนผ้า: มุมมน 70">
            <a:extLst>
              <a:ext uri="{FF2B5EF4-FFF2-40B4-BE49-F238E27FC236}">
                <a16:creationId xmlns:a16="http://schemas.microsoft.com/office/drawing/2014/main" id="{517956C7-6F83-4AC3-8DC0-8F0191F951EE}"/>
              </a:ext>
            </a:extLst>
          </p:cNvPr>
          <p:cNvSpPr/>
          <p:nvPr/>
        </p:nvSpPr>
        <p:spPr>
          <a:xfrm>
            <a:off x="0" y="179137"/>
            <a:ext cx="12192000" cy="353033"/>
          </a:xfrm>
          <a:prstGeom prst="roundRect">
            <a:avLst>
              <a:gd name="adj" fmla="val 0"/>
            </a:avLst>
          </a:prstGeom>
          <a:noFill/>
          <a:ln w="38100"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h-TH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H SarabunPSK" panose="020B0500040200020003" pitchFamily="34" charset="-34"/>
              <a:ea typeface="+mn-ea"/>
              <a:cs typeface="TH SarabunPSK" panose="020B0500040200020003" pitchFamily="34" charset="-34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 New" panose="020B0500040200020003" pitchFamily="34" charset="-34"/>
                <a:ea typeface="Tahoma" pitchFamily="34" charset="0"/>
                <a:cs typeface="TH SarabunPSK" panose="020B0500040200020003"/>
              </a:rPr>
              <a:t>สถิติผู้สูงอายุในศูนย์พัฒนาการจัดสวัสดิการสังคมผู้สูงอายุ ประจำเดือนเมษายน 2568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                              </a:t>
            </a:r>
            <a:endParaRPr kumimoji="0" lang="en-GB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H SarabunPSK" panose="020B0500040200020003" pitchFamily="34" charset="-34"/>
              <a:ea typeface="+mn-ea"/>
              <a:cs typeface="TH SarabunPSK" panose="020B0500040200020003" pitchFamily="34" charset="-34"/>
            </a:endParaRPr>
          </a:p>
        </p:txBody>
      </p:sp>
      <p:pic>
        <p:nvPicPr>
          <p:cNvPr id="7" name="รูปภาพ 6">
            <a:extLst>
              <a:ext uri="{FF2B5EF4-FFF2-40B4-BE49-F238E27FC236}">
                <a16:creationId xmlns:a16="http://schemas.microsoft.com/office/drawing/2014/main" id="{5A3E3B16-D222-2EF0-E90A-8505029155B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4297" b="97461" l="10000" r="90000">
                        <a14:foregroundMark x1="44844" y1="4492" x2="42500" y2="10742"/>
                        <a14:foregroundMark x1="58438" y1="23047" x2="51250" y2="36523"/>
                        <a14:foregroundMark x1="50938" y1="75195" x2="46250" y2="81445"/>
                        <a14:foregroundMark x1="61094" y1="73828" x2="55000" y2="83789"/>
                        <a14:foregroundMark x1="55313" y1="87109" x2="55156" y2="94531"/>
                        <a14:foregroundMark x1="39688" y1="88672" x2="41250" y2="88867"/>
                        <a14:foregroundMark x1="43125" y1="93945" x2="44688" y2="94141"/>
                        <a14:foregroundMark x1="50625" y1="88281" x2="49219" y2="88086"/>
                        <a14:foregroundMark x1="51563" y1="97070" x2="54375" y2="97461"/>
                        <a14:foregroundMark x1="59062" y1="93555" x2="59062" y2="93555"/>
                        <a14:backgroundMark x1="47969" y1="68359" x2="47969" y2="68359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0390909" y="55703"/>
            <a:ext cx="1295481" cy="1036386"/>
          </a:xfrm>
          <a:prstGeom prst="rect">
            <a:avLst/>
          </a:prstGeom>
        </p:spPr>
      </p:pic>
      <p:sp>
        <p:nvSpPr>
          <p:cNvPr id="8" name="สี่เหลี่ยมผืนผ้า: มุมมน 7">
            <a:extLst>
              <a:ext uri="{FF2B5EF4-FFF2-40B4-BE49-F238E27FC236}">
                <a16:creationId xmlns:a16="http://schemas.microsoft.com/office/drawing/2014/main" id="{EE5CBE15-4A4C-4FB4-A791-B5278A44E587}"/>
              </a:ext>
            </a:extLst>
          </p:cNvPr>
          <p:cNvSpPr/>
          <p:nvPr/>
        </p:nvSpPr>
        <p:spPr>
          <a:xfrm>
            <a:off x="2584894" y="653919"/>
            <a:ext cx="7604103" cy="353032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 w="38100"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h-TH" sz="2400" b="1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H SarabunPSK" panose="020B0500040200020003"/>
              </a:rPr>
              <a:t>ผู้สูงอายุที่รับเข้ามาอยู่ใหม่/จำหน่ายออก</a:t>
            </a:r>
            <a:endParaRPr kumimoji="0" lang="en-GB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itchFamily="34" charset="0"/>
              <a:ea typeface="Tahoma" pitchFamily="34" charset="0"/>
              <a:cs typeface="TH SarabunPSK" panose="020B0500040200020003"/>
            </a:endParaRPr>
          </a:p>
        </p:txBody>
      </p:sp>
      <p:graphicFrame>
        <p:nvGraphicFramePr>
          <p:cNvPr id="2" name="ตาราง 1">
            <a:extLst>
              <a:ext uri="{FF2B5EF4-FFF2-40B4-BE49-F238E27FC236}">
                <a16:creationId xmlns:a16="http://schemas.microsoft.com/office/drawing/2014/main" id="{BBB7C8DD-1FCB-9C69-68BA-A90CBB98D7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3931466"/>
              </p:ext>
            </p:extLst>
          </p:nvPr>
        </p:nvGraphicFramePr>
        <p:xfrm>
          <a:off x="2584894" y="1086898"/>
          <a:ext cx="7604105" cy="4636873"/>
        </p:xfrm>
        <a:graphic>
          <a:graphicData uri="http://schemas.openxmlformats.org/drawingml/2006/table">
            <a:tbl>
              <a:tblPr/>
              <a:tblGrid>
                <a:gridCol w="524134">
                  <a:extLst>
                    <a:ext uri="{9D8B030D-6E8A-4147-A177-3AD203B41FA5}">
                      <a16:colId xmlns:a16="http://schemas.microsoft.com/office/drawing/2014/main" val="2858126944"/>
                    </a:ext>
                  </a:extLst>
                </a:gridCol>
                <a:gridCol w="2196373">
                  <a:extLst>
                    <a:ext uri="{9D8B030D-6E8A-4147-A177-3AD203B41FA5}">
                      <a16:colId xmlns:a16="http://schemas.microsoft.com/office/drawing/2014/main" val="1165742649"/>
                    </a:ext>
                  </a:extLst>
                </a:gridCol>
                <a:gridCol w="507495">
                  <a:extLst>
                    <a:ext uri="{9D8B030D-6E8A-4147-A177-3AD203B41FA5}">
                      <a16:colId xmlns:a16="http://schemas.microsoft.com/office/drawing/2014/main" val="483842016"/>
                    </a:ext>
                  </a:extLst>
                </a:gridCol>
                <a:gridCol w="440939">
                  <a:extLst>
                    <a:ext uri="{9D8B030D-6E8A-4147-A177-3AD203B41FA5}">
                      <a16:colId xmlns:a16="http://schemas.microsoft.com/office/drawing/2014/main" val="1677835564"/>
                    </a:ext>
                  </a:extLst>
                </a:gridCol>
                <a:gridCol w="440939">
                  <a:extLst>
                    <a:ext uri="{9D8B030D-6E8A-4147-A177-3AD203B41FA5}">
                      <a16:colId xmlns:a16="http://schemas.microsoft.com/office/drawing/2014/main" val="4200918320"/>
                    </a:ext>
                  </a:extLst>
                </a:gridCol>
                <a:gridCol w="424299">
                  <a:extLst>
                    <a:ext uri="{9D8B030D-6E8A-4147-A177-3AD203B41FA5}">
                      <a16:colId xmlns:a16="http://schemas.microsoft.com/office/drawing/2014/main" val="273376552"/>
                    </a:ext>
                  </a:extLst>
                </a:gridCol>
                <a:gridCol w="474216">
                  <a:extLst>
                    <a:ext uri="{9D8B030D-6E8A-4147-A177-3AD203B41FA5}">
                      <a16:colId xmlns:a16="http://schemas.microsoft.com/office/drawing/2014/main" val="3444017072"/>
                    </a:ext>
                  </a:extLst>
                </a:gridCol>
                <a:gridCol w="457577">
                  <a:extLst>
                    <a:ext uri="{9D8B030D-6E8A-4147-A177-3AD203B41FA5}">
                      <a16:colId xmlns:a16="http://schemas.microsoft.com/office/drawing/2014/main" val="3707390458"/>
                    </a:ext>
                  </a:extLst>
                </a:gridCol>
                <a:gridCol w="565732">
                  <a:extLst>
                    <a:ext uri="{9D8B030D-6E8A-4147-A177-3AD203B41FA5}">
                      <a16:colId xmlns:a16="http://schemas.microsoft.com/office/drawing/2014/main" val="1745727140"/>
                    </a:ext>
                  </a:extLst>
                </a:gridCol>
                <a:gridCol w="507495">
                  <a:extLst>
                    <a:ext uri="{9D8B030D-6E8A-4147-A177-3AD203B41FA5}">
                      <a16:colId xmlns:a16="http://schemas.microsoft.com/office/drawing/2014/main" val="3323543455"/>
                    </a:ext>
                  </a:extLst>
                </a:gridCol>
                <a:gridCol w="532453">
                  <a:extLst>
                    <a:ext uri="{9D8B030D-6E8A-4147-A177-3AD203B41FA5}">
                      <a16:colId xmlns:a16="http://schemas.microsoft.com/office/drawing/2014/main" val="488350977"/>
                    </a:ext>
                  </a:extLst>
                </a:gridCol>
                <a:gridCol w="532453">
                  <a:extLst>
                    <a:ext uri="{9D8B030D-6E8A-4147-A177-3AD203B41FA5}">
                      <a16:colId xmlns:a16="http://schemas.microsoft.com/office/drawing/2014/main" val="1358509394"/>
                    </a:ext>
                  </a:extLst>
                </a:gridCol>
              </a:tblGrid>
              <a:tr h="350683">
                <a:tc rowSpan="2">
                  <a:txBody>
                    <a:bodyPr/>
                    <a:lstStyle/>
                    <a:p>
                      <a:pPr algn="ctr" rtl="0" fontAlgn="b"/>
                      <a:r>
                        <a:rPr lang="th-TH" sz="1700" b="1" dirty="0">
                          <a:solidFill>
                            <a:schemeClr val="tx1"/>
                          </a:solidFill>
                          <a:effectLst/>
                          <a:latin typeface="Sarabun"/>
                        </a:rPr>
                        <a:t>ที่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b"/>
                      <a:r>
                        <a:rPr lang="th-TH" sz="1700" b="1" dirty="0">
                          <a:solidFill>
                            <a:schemeClr val="tx1"/>
                          </a:solidFill>
                          <a:effectLst/>
                          <a:latin typeface="Sarabun"/>
                        </a:rPr>
                        <a:t>รายชื่อ ศพส.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rtl="0" fontAlgn="b"/>
                      <a:r>
                        <a:rPr lang="th-TH" sz="1600" b="1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ผู้สูงอายุที่รับเข้า</a:t>
                      </a:r>
                    </a:p>
                    <a:p>
                      <a:pPr algn="ctr" rtl="0" fontAlgn="b"/>
                      <a:r>
                        <a:rPr lang="th-TH" sz="1600" b="1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มาอยู่ใหม่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0" fontAlgn="b"/>
                      <a:r>
                        <a:rPr lang="th-TH" sz="1600" b="1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ผู้สูงอายุที่จำหน่ายออก (ถึงแก่กรรม)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0" fontAlgn="b"/>
                      <a:r>
                        <a:rPr lang="th-TH" sz="1600" b="1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ผู้สูงอายุที่จำหน่ายออก (ประสาน)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0" fontAlgn="b"/>
                      <a:r>
                        <a:rPr lang="th-TH" sz="1600" b="1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รวม</a:t>
                      </a:r>
                    </a:p>
                  </a:txBody>
                  <a:tcPr marL="26838" marR="26838" marT="17892" marB="17892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AE5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9708678"/>
                  </a:ext>
                </a:extLst>
              </a:tr>
              <a:tr h="264802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1" dirty="0">
                          <a:solidFill>
                            <a:schemeClr val="tx1"/>
                          </a:solidFill>
                          <a:effectLst/>
                          <a:latin typeface="Sarabun"/>
                        </a:rPr>
                        <a:t>ชาย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1" dirty="0">
                          <a:solidFill>
                            <a:schemeClr val="tx1"/>
                          </a:solidFill>
                          <a:effectLst/>
                          <a:latin typeface="Sarabun"/>
                        </a:rPr>
                        <a:t>หญิง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1" dirty="0">
                          <a:solidFill>
                            <a:schemeClr val="tx1"/>
                          </a:solidFill>
                          <a:effectLst/>
                          <a:latin typeface="Sarabun"/>
                        </a:rPr>
                        <a:t>รวม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1" dirty="0">
                          <a:solidFill>
                            <a:schemeClr val="tx1"/>
                          </a:solidFill>
                          <a:effectLst/>
                          <a:latin typeface="Sarabun"/>
                        </a:rPr>
                        <a:t>ชาย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1" dirty="0">
                          <a:solidFill>
                            <a:schemeClr val="tx1"/>
                          </a:solidFill>
                          <a:effectLst/>
                          <a:latin typeface="Sarabun"/>
                        </a:rPr>
                        <a:t>หญิง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1" dirty="0">
                          <a:solidFill>
                            <a:schemeClr val="tx1"/>
                          </a:solidFill>
                          <a:effectLst/>
                          <a:latin typeface="Sarabun"/>
                        </a:rPr>
                        <a:t>รวม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1" dirty="0">
                          <a:solidFill>
                            <a:schemeClr val="tx1"/>
                          </a:solidFill>
                          <a:effectLst/>
                          <a:latin typeface="Sarabun"/>
                        </a:rPr>
                        <a:t>ชาย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1" dirty="0">
                          <a:solidFill>
                            <a:schemeClr val="tx1"/>
                          </a:solidFill>
                          <a:effectLst/>
                          <a:latin typeface="Sarabun"/>
                        </a:rPr>
                        <a:t>หญิง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1" dirty="0">
                          <a:solidFill>
                            <a:schemeClr val="tx1"/>
                          </a:solidFill>
                          <a:effectLst/>
                          <a:latin typeface="Sarabun"/>
                        </a:rPr>
                        <a:t>รวม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b"/>
                      <a:endParaRPr lang="th-TH" sz="1500" b="1" dirty="0">
                        <a:solidFill>
                          <a:schemeClr val="tx1"/>
                        </a:solidFill>
                        <a:effectLst/>
                        <a:latin typeface="Sarabun"/>
                      </a:endParaRP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2267104"/>
                  </a:ext>
                </a:extLst>
              </a:tr>
              <a:tr h="327123"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Sarabun"/>
                        </a:rPr>
                        <a:t>1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Sarabun"/>
                        </a:rPr>
                        <a:t>บ้านบางแค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AE5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2924188"/>
                  </a:ext>
                </a:extLst>
              </a:tr>
              <a:tr h="264802"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Sarabun"/>
                        </a:rPr>
                        <a:t>2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Sarabun"/>
                        </a:rPr>
                        <a:t>จังหวัดปทุมธานี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AE5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6254332"/>
                  </a:ext>
                </a:extLst>
              </a:tr>
              <a:tr h="264802"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Sarabun"/>
                        </a:rPr>
                        <a:t>3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Sarabun"/>
                        </a:rPr>
                        <a:t>วาสนะเวศม์ 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AE5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3130685"/>
                  </a:ext>
                </a:extLst>
              </a:tr>
              <a:tr h="264802"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Sarabun"/>
                        </a:rPr>
                        <a:t>4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Sarabun"/>
                        </a:rPr>
                        <a:t>บ้านบางละมุง 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AE5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4057467"/>
                  </a:ext>
                </a:extLst>
              </a:tr>
              <a:tr h="264802"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Sarabun"/>
                        </a:rPr>
                        <a:t>5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Sarabun"/>
                        </a:rPr>
                        <a:t>บ้านบุรีรัมย์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AE5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4061067"/>
                  </a:ext>
                </a:extLst>
              </a:tr>
              <a:tr h="264802"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Sarabun"/>
                        </a:rPr>
                        <a:t>6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Sarabun"/>
                        </a:rPr>
                        <a:t>จังหวัดนครพนม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AE5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177300"/>
                  </a:ext>
                </a:extLst>
              </a:tr>
              <a:tr h="264802"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Sarabun"/>
                        </a:rPr>
                        <a:t>7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Sarabun"/>
                        </a:rPr>
                        <a:t>บ้านธรรมปกรณ์ (เชียงใหม่)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AE5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1488150"/>
                  </a:ext>
                </a:extLst>
              </a:tr>
              <a:tr h="264802"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Sarabun"/>
                        </a:rPr>
                        <a:t>8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Sarabun"/>
                        </a:rPr>
                        <a:t>จังหวัดลำปาง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AE5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7433494"/>
                  </a:ext>
                </a:extLst>
              </a:tr>
              <a:tr h="313798"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Sarabun"/>
                        </a:rPr>
                        <a:t>9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Sarabun"/>
                        </a:rPr>
                        <a:t>ภูเก็ต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AE5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0835109"/>
                  </a:ext>
                </a:extLst>
              </a:tr>
              <a:tr h="264802"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Sarabun"/>
                        </a:rPr>
                        <a:t>10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Sarabun"/>
                        </a:rPr>
                        <a:t>จังหวัดสงขลา 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AE5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9177341"/>
                  </a:ext>
                </a:extLst>
              </a:tr>
              <a:tr h="264802"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Sarabun"/>
                        </a:rPr>
                        <a:t>11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Sarabun"/>
                        </a:rPr>
                        <a:t>บ้านทักษิณ จังหวัดยะลา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AE5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0517752"/>
                  </a:ext>
                </a:extLst>
              </a:tr>
              <a:tr h="264802"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th-TH" sz="1500" b="1" dirty="0">
                          <a:solidFill>
                            <a:schemeClr val="tx1"/>
                          </a:solidFill>
                          <a:effectLst/>
                          <a:latin typeface="Sarabun"/>
                        </a:rPr>
                        <a:t>รวม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11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15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11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18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35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AE5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6575033"/>
                  </a:ext>
                </a:extLst>
              </a:tr>
              <a:tr h="264802"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Sarabun"/>
                        </a:rPr>
                        <a:t>12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Sarabun"/>
                        </a:rPr>
                        <a:t>ขอนแก่น 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AE5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5605083"/>
                  </a:ext>
                </a:extLst>
              </a:tr>
              <a:tr h="293429">
                <a:tc>
                  <a:txBody>
                    <a:bodyPr/>
                    <a:lstStyle/>
                    <a:p>
                      <a:pPr rtl="0" fontAlgn="b"/>
                      <a:endParaRPr lang="th-TH" sz="1700" dirty="0">
                        <a:solidFill>
                          <a:srgbClr val="FF0000"/>
                        </a:solidFill>
                        <a:effectLst/>
                      </a:endParaRP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1" dirty="0">
                          <a:solidFill>
                            <a:schemeClr val="tx1"/>
                          </a:solidFill>
                          <a:effectLst/>
                          <a:latin typeface="Sarabun"/>
                        </a:rPr>
                        <a:t>รวมทั้งสิ้น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14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sng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23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11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sng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18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sng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sng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43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AE5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64910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97147182"/>
      </p:ext>
    </p:extLst>
  </p:cSld>
  <p:clrMapOvr>
    <a:masterClrMapping/>
  </p:clrMapOvr>
</p:sld>
</file>

<file path=ppt/theme/theme1.xml><?xml version="1.0" encoding="utf-8"?>
<a:theme xmlns:a="http://schemas.openxmlformats.org/drawingml/2006/main" name="ธีมของ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ธีมของ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9640</TotalTime>
  <Words>2123</Words>
  <Application>Microsoft Office PowerPoint</Application>
  <PresentationFormat>แบบจอกว้าง</PresentationFormat>
  <Paragraphs>1674</Paragraphs>
  <Slides>5</Slides>
  <Notes>5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8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5</vt:i4>
      </vt:variant>
    </vt:vector>
  </HeadingPairs>
  <TitlesOfParts>
    <vt:vector size="14" baseType="lpstr">
      <vt:lpstr>Angsana New</vt:lpstr>
      <vt:lpstr>Arial</vt:lpstr>
      <vt:lpstr>Calibri</vt:lpstr>
      <vt:lpstr>Calibri Light</vt:lpstr>
      <vt:lpstr>Sarabun</vt:lpstr>
      <vt:lpstr>Tahoma</vt:lpstr>
      <vt:lpstr>TH Sarabun New</vt:lpstr>
      <vt:lpstr>TH SarabunPSK</vt:lpstr>
      <vt:lpstr>ธีมของ Office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ศูนย์ผส12 เมล์กลาง</dc:creator>
  <cp:lastModifiedBy>dop_ 299SC44_037</cp:lastModifiedBy>
  <cp:revision>428</cp:revision>
  <cp:lastPrinted>2024-12-06T10:09:49Z</cp:lastPrinted>
  <dcterms:created xsi:type="dcterms:W3CDTF">2023-09-25T09:34:42Z</dcterms:created>
  <dcterms:modified xsi:type="dcterms:W3CDTF">2025-04-30T03:08:42Z</dcterms:modified>
</cp:coreProperties>
</file>