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3" r:id="rId2"/>
    <p:sldId id="295" r:id="rId3"/>
    <p:sldId id="287" r:id="rId4"/>
    <p:sldId id="282" r:id="rId5"/>
    <p:sldId id="283" r:id="rId6"/>
  </p:sldIdLst>
  <p:sldSz cx="12192000" cy="6858000"/>
  <p:notesSz cx="9929813" cy="6799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B3"/>
    <a:srgbClr val="AAE571"/>
    <a:srgbClr val="7EDF67"/>
    <a:srgbClr val="FF9966"/>
    <a:srgbClr val="FFCC66"/>
    <a:srgbClr val="9DD7D1"/>
    <a:srgbClr val="EB959B"/>
    <a:srgbClr val="FE90A2"/>
    <a:srgbClr val="FDA9B5"/>
    <a:srgbClr val="E77D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2976" autoAdjust="0"/>
  </p:normalViewPr>
  <p:slideViewPr>
    <p:cSldViewPr snapToGrid="0">
      <p:cViewPr varScale="1">
        <p:scale>
          <a:sx n="80" d="100"/>
          <a:sy n="80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624598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EE698-C700-4D04-B61D-BA2F5F241C10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92982" y="3272145"/>
            <a:ext cx="7943850" cy="26772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624598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962D5-827E-47BC-A4A5-E37072B2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2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68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A6D4D-985C-CF16-DF54-4225C633F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>
            <a:extLst>
              <a:ext uri="{FF2B5EF4-FFF2-40B4-BE49-F238E27FC236}">
                <a16:creationId xmlns:a16="http://schemas.microsoft.com/office/drawing/2014/main" id="{5AF4AF69-79C4-5CC4-D663-67BA2FF4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>
            <a:extLst>
              <a:ext uri="{FF2B5EF4-FFF2-40B4-BE49-F238E27FC236}">
                <a16:creationId xmlns:a16="http://schemas.microsoft.com/office/drawing/2014/main" id="{4623FC06-26F6-4C85-AE25-8AA31652F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362C57F-E487-C601-9C23-AE9D3A6E0E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82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447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272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8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F1C627-F103-C588-F34C-380E623AD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25904FCF-D1BC-5277-D29A-E16037004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46BE742-5539-DBE3-3BBB-14B47BD4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3845244-4C67-029D-92B7-970133FB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0016211-83A0-6FF6-0A6F-4E60FCAD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6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DA37A21-10C0-2ADB-A876-6B6D8FF33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0854E1E-B168-747B-72AF-E2AFAF5D1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1CF0E71-0585-45F3-0E08-2995E23A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BF2CF8-3B97-F0A1-518A-F6436C89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2228424-986F-CFD8-93F9-1EA460BD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66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A3DF35DB-042A-3487-B69C-A9FDD21D8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830A950-4A7B-0168-D040-FC6A67654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F234C0B-C7A1-C429-CC5C-CB7407C2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5DC9EE-ADD0-A8B2-68E3-64DAE163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115CA66-20E0-AB0F-3452-E7504318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52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E0D642-95E2-2FD5-7E1E-F3DFA286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2E1692-70E7-CC2E-9949-9E4A64220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382FBC4-53E8-C373-5BE5-73B9172C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15D851C-D646-4C6F-4BC7-88CA7711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43CD851-90D1-7249-30FE-60BEC0B0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99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B06746-BA0B-CB5A-2697-17CAEF64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928AE1B-5D7E-CADB-12C0-0038A198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E8362BC-B7E7-DEDD-45A0-6F859A8C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83050F6-1B84-80DE-2186-4325DE14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FFAE27A-74A3-F90F-44B4-05E32557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3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663DA4-E04B-7D80-8DBA-0D02B200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38C8442-1A1A-F6CB-11EE-1081F47A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5C74A4A-E72F-B761-55BC-48F95E96C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234E22C-C136-DE18-C1A2-A59DC8CE9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56968DE-C630-AF85-004F-A8C2803A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998F0D5-1962-2C13-CE18-3BC1E1B4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86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7F4A145-F45E-24A1-B083-FB7095A9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581ACBD-36AB-CD9D-F6BE-0854CE78D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F33F22C-C1A9-56CA-A48A-78B97473C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3490668D-D0C0-7C4C-180E-DE4FCE993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333BDDD5-D799-B028-63E4-8F8DB3933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3D871CA7-1811-D8C5-3E68-79C0991E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9D4AF54-D723-E77A-5EAB-53F28884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8C2C0EAF-9640-9928-98E0-A80BFA70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62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F8AA21F-BC65-AF0C-49E1-D088BEB9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DDADC33-3066-B987-BEA4-6D61AA86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02ADAE6-A398-B704-EABC-00D1C79A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23A96972-7BA5-314B-2DA6-509468AE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A3875EC7-23E9-885C-781D-51463876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24E245B-F78C-AA26-46A0-C0E46834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448EB56-A759-9677-47CE-76E20F1B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6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E9E649-FDC2-ED93-A854-BB27AF8B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787687-E14B-B53F-5CEB-36163A06F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DE416D4-9DD6-5E5A-CCEA-B7EEE1E2F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1405934-9D3F-E9DE-0B97-8FFBB1CF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2160F70-1A73-77F5-FBCC-FD37681A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53AD6B0-1C14-C4ED-1E13-B370EE1D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29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BF117B3-E1E0-9E58-8B7E-BF784F10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B045B183-8896-B070-9CF0-B8559C006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0624E1D-1D4E-A766-4349-40790F4A1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D772897-FEEC-297D-3094-345F7369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23B8C10-762E-9C16-2D5D-EBE9E41D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81C3371-6F84-F4F6-6117-CE0D3A9C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6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EC7E9423-89FB-C1D8-6F9D-AC09A7CCA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A47701E-19A5-0904-A31D-526CD1E2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3959D8-032A-8982-A709-A6808A96C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9524-C780-48AF-9AC9-1383BF3F14F4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9143419-3F5D-6657-BD5A-2750223F4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A25D3E3-A253-9219-3BAF-0469C0B5D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2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A36AB3EA-89F5-4204-9DAA-CE8F90CE4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77765"/>
              </p:ext>
            </p:extLst>
          </p:nvPr>
        </p:nvGraphicFramePr>
        <p:xfrm>
          <a:off x="3945822" y="567161"/>
          <a:ext cx="7633244" cy="304802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1807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7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21707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1807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1384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2333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952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1449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1522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55FBA5CE-673E-413E-BD98-A8783A90DB1A}"/>
              </a:ext>
            </a:extLst>
          </p:cNvPr>
          <p:cNvSpPr/>
          <p:nvPr/>
        </p:nvSpPr>
        <p:spPr>
          <a:xfrm>
            <a:off x="926623" y="603662"/>
            <a:ext cx="2252118" cy="328034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 1,384</a:t>
            </a:r>
            <a:r>
              <a:rPr lang="en-US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4047222" y="389172"/>
            <a:ext cx="7633244" cy="216000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20400"/>
            <a:ext cx="12192000" cy="21600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สิงหาคม</a:t>
            </a:r>
            <a:r>
              <a:rPr lang="th-TH" sz="1900" b="1" dirty="0">
                <a:solidFill>
                  <a:prstClr val="black"/>
                </a:solidFill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04186" y="87307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5931C266-DE67-4AB8-5F59-56AD97C432BA}"/>
              </a:ext>
            </a:extLst>
          </p:cNvPr>
          <p:cNvSpPr/>
          <p:nvPr/>
        </p:nvSpPr>
        <p:spPr>
          <a:xfrm>
            <a:off x="0" y="6653362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29</a:t>
            </a:r>
            <a:r>
              <a:rPr lang="en-US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สิงหาคม 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BEBF4A67-B342-754F-58BA-B3CEE1EEE324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7C25B153-5D89-8EF6-6C84-ED1EE9743281}"/>
              </a:ext>
            </a:extLst>
          </p:cNvPr>
          <p:cNvSpPr/>
          <p:nvPr/>
        </p:nvSpPr>
        <p:spPr>
          <a:xfrm>
            <a:off x="4047221" y="3593392"/>
            <a:ext cx="7633244" cy="216000"/>
          </a:xfrm>
          <a:prstGeom prst="roundRect">
            <a:avLst/>
          </a:prstGeom>
          <a:solidFill>
            <a:srgbClr val="98D4CE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แบ่งตามศักยภาพของผู้สูงอายุ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F375E650-E7B1-7807-725A-A07295033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201140"/>
              </p:ext>
            </p:extLst>
          </p:nvPr>
        </p:nvGraphicFramePr>
        <p:xfrm>
          <a:off x="4047221" y="3809392"/>
          <a:ext cx="7633242" cy="3016223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21908">
                  <a:extLst>
                    <a:ext uri="{9D8B030D-6E8A-4147-A177-3AD203B41FA5}">
                      <a16:colId xmlns:a16="http://schemas.microsoft.com/office/drawing/2014/main" val="1007222585"/>
                    </a:ext>
                  </a:extLst>
                </a:gridCol>
                <a:gridCol w="995848">
                  <a:extLst>
                    <a:ext uri="{9D8B030D-6E8A-4147-A177-3AD203B41FA5}">
                      <a16:colId xmlns:a16="http://schemas.microsoft.com/office/drawing/2014/main" val="142727424"/>
                    </a:ext>
                  </a:extLst>
                </a:gridCol>
                <a:gridCol w="748557">
                  <a:extLst>
                    <a:ext uri="{9D8B030D-6E8A-4147-A177-3AD203B41FA5}">
                      <a16:colId xmlns:a16="http://schemas.microsoft.com/office/drawing/2014/main" val="3402277571"/>
                    </a:ext>
                  </a:extLst>
                </a:gridCol>
                <a:gridCol w="761925">
                  <a:extLst>
                    <a:ext uri="{9D8B030D-6E8A-4147-A177-3AD203B41FA5}">
                      <a16:colId xmlns:a16="http://schemas.microsoft.com/office/drawing/2014/main" val="1013841213"/>
                    </a:ext>
                  </a:extLst>
                </a:gridCol>
                <a:gridCol w="541368">
                  <a:extLst>
                    <a:ext uri="{9D8B030D-6E8A-4147-A177-3AD203B41FA5}">
                      <a16:colId xmlns:a16="http://schemas.microsoft.com/office/drawing/2014/main" val="2434938039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3220074907"/>
                    </a:ext>
                  </a:extLst>
                </a:gridCol>
                <a:gridCol w="561418">
                  <a:extLst>
                    <a:ext uri="{9D8B030D-6E8A-4147-A177-3AD203B41FA5}">
                      <a16:colId xmlns:a16="http://schemas.microsoft.com/office/drawing/2014/main" val="2854666551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2016035437"/>
                    </a:ext>
                  </a:extLst>
                </a:gridCol>
                <a:gridCol w="534683">
                  <a:extLst>
                    <a:ext uri="{9D8B030D-6E8A-4147-A177-3AD203B41FA5}">
                      <a16:colId xmlns:a16="http://schemas.microsoft.com/office/drawing/2014/main" val="3200942042"/>
                    </a:ext>
                  </a:extLst>
                </a:gridCol>
                <a:gridCol w="574785">
                  <a:extLst>
                    <a:ext uri="{9D8B030D-6E8A-4147-A177-3AD203B41FA5}">
                      <a16:colId xmlns:a16="http://schemas.microsoft.com/office/drawing/2014/main" val="2715701808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3258676431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256443684"/>
                    </a:ext>
                  </a:extLst>
                </a:gridCol>
              </a:tblGrid>
              <a:tr h="1554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ศพส.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กลุ่มที่ช่วยเหลือตนเองได้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กลุ่มที่อยู่ในภาวะพึงพิง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กลุ่มติดเตียง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148598"/>
                  </a:ext>
                </a:extLst>
              </a:tr>
              <a:tr h="1472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84245"/>
                  </a:ext>
                </a:extLst>
              </a:tr>
              <a:tr h="679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243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323845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0619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192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34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755467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03839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954251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520132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73650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40893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60718"/>
                  </a:ext>
                </a:extLst>
              </a:tr>
              <a:tr h="1912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75572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305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381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686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170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361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337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1384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045570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1492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590956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th-TH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1710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1873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3583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4281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52437"/>
                  </a:ext>
                </a:extLst>
              </a:tr>
            </a:tbl>
          </a:graphicData>
        </a:graphic>
      </p:graphicFrame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27185984-4FB1-14BF-B942-D470EE9AA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88839"/>
              </p:ext>
            </p:extLst>
          </p:nvPr>
        </p:nvGraphicFramePr>
        <p:xfrm>
          <a:off x="353571" y="1259338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594832187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1589502393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3640483316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2638949116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13345656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2565891823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2758544477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2321756744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1604728053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802561088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26653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366709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431646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997836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02903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90168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96723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90394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39220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960790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693059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48347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80173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4717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76043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8733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13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07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3E803-C1CC-BB7F-B33F-0754406ED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076BA5DD-4325-1492-E55C-C6F0103B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02089"/>
              </p:ext>
            </p:extLst>
          </p:nvPr>
        </p:nvGraphicFramePr>
        <p:xfrm>
          <a:off x="3897696" y="1323474"/>
          <a:ext cx="7633244" cy="508008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2431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593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36900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30729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1384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39660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3011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1449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731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1522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1076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4,281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9D644E4C-FE02-C0EB-E9D5-D41E7053A2F0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F2B77573-86E5-1A7C-875D-B0DC86C7060D}"/>
              </a:ext>
            </a:extLst>
          </p:cNvPr>
          <p:cNvSpPr/>
          <p:nvPr/>
        </p:nvSpPr>
        <p:spPr>
          <a:xfrm>
            <a:off x="926623" y="603661"/>
            <a:ext cx="2252118" cy="455575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 1,384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06FCF47C-E1E1-94CE-9B0B-A8B69F09CF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5B456280-B11A-16A5-262E-A3643236138E}"/>
              </a:ext>
            </a:extLst>
          </p:cNvPr>
          <p:cNvSpPr/>
          <p:nvPr/>
        </p:nvSpPr>
        <p:spPr>
          <a:xfrm>
            <a:off x="3897696" y="910683"/>
            <a:ext cx="7633244" cy="328034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F9FE85A0-0081-8436-D178-A58222F92B94}"/>
              </a:ext>
            </a:extLst>
          </p:cNvPr>
          <p:cNvSpPr/>
          <p:nvPr/>
        </p:nvSpPr>
        <p:spPr>
          <a:xfrm>
            <a:off x="117238" y="226320"/>
            <a:ext cx="12074761" cy="110079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สิงหา</a:t>
            </a:r>
            <a:r>
              <a:rPr lang="th-TH" sz="1900" b="1" dirty="0">
                <a:solidFill>
                  <a:prstClr val="black"/>
                </a:solidFill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คม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02648731-83B9-DAA5-0A92-3A5192B6E8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08193" y="110601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796AB11A-0C26-0BBA-3175-2929D4F46FE0}"/>
              </a:ext>
            </a:extLst>
          </p:cNvPr>
          <p:cNvSpPr/>
          <p:nvPr/>
        </p:nvSpPr>
        <p:spPr>
          <a:xfrm>
            <a:off x="0" y="6653362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 สิงหาคม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787C5C15-AB91-C319-733A-7D8F38977020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B7ECDE13-FCC4-1196-6756-83CA8B1B0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06970"/>
              </p:ext>
            </p:extLst>
          </p:nvPr>
        </p:nvGraphicFramePr>
        <p:xfrm>
          <a:off x="353571" y="1228600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177579495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3414769976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2873755342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1101642208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78700394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3112067390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3113682706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943087462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407035920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4252509039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357459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88991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00479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07959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040869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50729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005538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675945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75152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017029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834028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76165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6436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6389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214031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53938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398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66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E7F017B2-DDF9-60A1-59CE-DDD68EA99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995152"/>
              </p:ext>
            </p:extLst>
          </p:nvPr>
        </p:nvGraphicFramePr>
        <p:xfrm>
          <a:off x="1978429" y="1046556"/>
          <a:ext cx="8891130" cy="4868670"/>
        </p:xfrm>
        <a:graphic>
          <a:graphicData uri="http://schemas.openxmlformats.org/drawingml/2006/table">
            <a:tbl>
              <a:tblPr/>
              <a:tblGrid>
                <a:gridCol w="391806">
                  <a:extLst>
                    <a:ext uri="{9D8B030D-6E8A-4147-A177-3AD203B41FA5}">
                      <a16:colId xmlns:a16="http://schemas.microsoft.com/office/drawing/2014/main" val="3219723803"/>
                    </a:ext>
                  </a:extLst>
                </a:gridCol>
                <a:gridCol w="1501217">
                  <a:extLst>
                    <a:ext uri="{9D8B030D-6E8A-4147-A177-3AD203B41FA5}">
                      <a16:colId xmlns:a16="http://schemas.microsoft.com/office/drawing/2014/main" val="3547302982"/>
                    </a:ext>
                  </a:extLst>
                </a:gridCol>
                <a:gridCol w="671051">
                  <a:extLst>
                    <a:ext uri="{9D8B030D-6E8A-4147-A177-3AD203B41FA5}">
                      <a16:colId xmlns:a16="http://schemas.microsoft.com/office/drawing/2014/main" val="998130741"/>
                    </a:ext>
                  </a:extLst>
                </a:gridCol>
                <a:gridCol w="575187">
                  <a:extLst>
                    <a:ext uri="{9D8B030D-6E8A-4147-A177-3AD203B41FA5}">
                      <a16:colId xmlns:a16="http://schemas.microsoft.com/office/drawing/2014/main" val="4143275960"/>
                    </a:ext>
                  </a:extLst>
                </a:gridCol>
                <a:gridCol w="519785">
                  <a:extLst>
                    <a:ext uri="{9D8B030D-6E8A-4147-A177-3AD203B41FA5}">
                      <a16:colId xmlns:a16="http://schemas.microsoft.com/office/drawing/2014/main" val="3751547587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1909144162"/>
                    </a:ext>
                  </a:extLst>
                </a:gridCol>
                <a:gridCol w="618133">
                  <a:extLst>
                    <a:ext uri="{9D8B030D-6E8A-4147-A177-3AD203B41FA5}">
                      <a16:colId xmlns:a16="http://schemas.microsoft.com/office/drawing/2014/main" val="3911562678"/>
                    </a:ext>
                  </a:extLst>
                </a:gridCol>
                <a:gridCol w="495049">
                  <a:extLst>
                    <a:ext uri="{9D8B030D-6E8A-4147-A177-3AD203B41FA5}">
                      <a16:colId xmlns:a16="http://schemas.microsoft.com/office/drawing/2014/main" val="905232695"/>
                    </a:ext>
                  </a:extLst>
                </a:gridCol>
                <a:gridCol w="348497">
                  <a:extLst>
                    <a:ext uri="{9D8B030D-6E8A-4147-A177-3AD203B41FA5}">
                      <a16:colId xmlns:a16="http://schemas.microsoft.com/office/drawing/2014/main" val="1105931421"/>
                    </a:ext>
                  </a:extLst>
                </a:gridCol>
                <a:gridCol w="643108">
                  <a:extLst>
                    <a:ext uri="{9D8B030D-6E8A-4147-A177-3AD203B41FA5}">
                      <a16:colId xmlns:a16="http://schemas.microsoft.com/office/drawing/2014/main" val="1554603485"/>
                    </a:ext>
                  </a:extLst>
                </a:gridCol>
                <a:gridCol w="349795">
                  <a:extLst>
                    <a:ext uri="{9D8B030D-6E8A-4147-A177-3AD203B41FA5}">
                      <a16:colId xmlns:a16="http://schemas.microsoft.com/office/drawing/2014/main" val="1787125898"/>
                    </a:ext>
                  </a:extLst>
                </a:gridCol>
                <a:gridCol w="404194">
                  <a:extLst>
                    <a:ext uri="{9D8B030D-6E8A-4147-A177-3AD203B41FA5}">
                      <a16:colId xmlns:a16="http://schemas.microsoft.com/office/drawing/2014/main" val="2174682095"/>
                    </a:ext>
                  </a:extLst>
                </a:gridCol>
                <a:gridCol w="568693">
                  <a:extLst>
                    <a:ext uri="{9D8B030D-6E8A-4147-A177-3AD203B41FA5}">
                      <a16:colId xmlns:a16="http://schemas.microsoft.com/office/drawing/2014/main" val="303140228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1095275805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2402066092"/>
                    </a:ext>
                  </a:extLst>
                </a:gridCol>
              </a:tblGrid>
              <a:tr h="504412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ผู้สูงอายุประเภทเสียค่าบริการ 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(เข้าใหม่)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(ประเภทสามัญ)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(ประเภทหอพัก)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(ประเภทบังกะโล)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228742"/>
                  </a:ext>
                </a:extLst>
              </a:tr>
              <a:tr h="28834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079766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1045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4,041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6,919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27463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7873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3096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33138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5956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2529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97052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73360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6447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2541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076523"/>
                  </a:ext>
                </a:extLst>
              </a:tr>
              <a:tr h="28879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851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1,490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4,204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7,932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4575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232916"/>
                  </a:ext>
                </a:extLst>
              </a:tr>
              <a:tr h="321582">
                <a:tc>
                  <a:txBody>
                    <a:bodyPr/>
                    <a:lstStyle/>
                    <a:p>
                      <a:pPr algn="l" rtl="0" fontAlgn="b"/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851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1,490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4,204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1,802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7,932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84186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8" y="6543283"/>
            <a:ext cx="4406209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 สิงหาคม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 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63374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ประจำเดือนสิงหาคม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978430" y="653919"/>
            <a:ext cx="8794865" cy="353032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ผู้สูงอายุเสียค่าบริการ (เข้าใหม่/รอรับบริการ) แยกตามประเภท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</p:spTree>
    <p:extLst>
      <p:ext uri="{BB962C8B-B14F-4D97-AF65-F5344CB8AC3E}">
        <p14:creationId xmlns:p14="http://schemas.microsoft.com/office/powerpoint/2010/main" val="21693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413454" y="6498722"/>
            <a:ext cx="4068394" cy="359278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 สิงหา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คม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68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220863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ประจำเดือนสิงหาคม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841322" y="653919"/>
            <a:ext cx="8931974" cy="3530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ผู้สูงอายุที่มีภาวะสมองเสื่อม/จิตเวช/มีปัญหาพฤติกรรมการอยู่ร่วมกับคนอื่น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7E2824B0-FCE3-63D9-B391-9446CE9E8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649402"/>
              </p:ext>
            </p:extLst>
          </p:nvPr>
        </p:nvGraphicFramePr>
        <p:xfrm>
          <a:off x="1841322" y="1086898"/>
          <a:ext cx="8931979" cy="4691523"/>
        </p:xfrm>
        <a:graphic>
          <a:graphicData uri="http://schemas.openxmlformats.org/drawingml/2006/table">
            <a:tbl>
              <a:tblPr/>
              <a:tblGrid>
                <a:gridCol w="535409">
                  <a:extLst>
                    <a:ext uri="{9D8B030D-6E8A-4147-A177-3AD203B41FA5}">
                      <a16:colId xmlns:a16="http://schemas.microsoft.com/office/drawing/2014/main" val="2830610402"/>
                    </a:ext>
                  </a:extLst>
                </a:gridCol>
                <a:gridCol w="2243617">
                  <a:extLst>
                    <a:ext uri="{9D8B030D-6E8A-4147-A177-3AD203B41FA5}">
                      <a16:colId xmlns:a16="http://schemas.microsoft.com/office/drawing/2014/main" val="1407505615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17410365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1297393909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603442251"/>
                    </a:ext>
                  </a:extLst>
                </a:gridCol>
                <a:gridCol w="433426">
                  <a:extLst>
                    <a:ext uri="{9D8B030D-6E8A-4147-A177-3AD203B41FA5}">
                      <a16:colId xmlns:a16="http://schemas.microsoft.com/office/drawing/2014/main" val="3040487697"/>
                    </a:ext>
                  </a:extLst>
                </a:gridCol>
                <a:gridCol w="484418">
                  <a:extLst>
                    <a:ext uri="{9D8B030D-6E8A-4147-A177-3AD203B41FA5}">
                      <a16:colId xmlns:a16="http://schemas.microsoft.com/office/drawing/2014/main" val="1004545121"/>
                    </a:ext>
                  </a:extLst>
                </a:gridCol>
                <a:gridCol w="467421">
                  <a:extLst>
                    <a:ext uri="{9D8B030D-6E8A-4147-A177-3AD203B41FA5}">
                      <a16:colId xmlns:a16="http://schemas.microsoft.com/office/drawing/2014/main" val="1784889875"/>
                    </a:ext>
                  </a:extLst>
                </a:gridCol>
                <a:gridCol w="577901">
                  <a:extLst>
                    <a:ext uri="{9D8B030D-6E8A-4147-A177-3AD203B41FA5}">
                      <a16:colId xmlns:a16="http://schemas.microsoft.com/office/drawing/2014/main" val="2668332449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3964343171"/>
                    </a:ext>
                  </a:extLst>
                </a:gridCol>
                <a:gridCol w="543907">
                  <a:extLst>
                    <a:ext uri="{9D8B030D-6E8A-4147-A177-3AD203B41FA5}">
                      <a16:colId xmlns:a16="http://schemas.microsoft.com/office/drawing/2014/main" val="4012950759"/>
                    </a:ext>
                  </a:extLst>
                </a:gridCol>
                <a:gridCol w="475919">
                  <a:extLst>
                    <a:ext uri="{9D8B030D-6E8A-4147-A177-3AD203B41FA5}">
                      <a16:colId xmlns:a16="http://schemas.microsoft.com/office/drawing/2014/main" val="201233202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3182742241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1734336813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4128185998"/>
                    </a:ext>
                  </a:extLst>
                </a:gridCol>
              </a:tblGrid>
              <a:tr h="348391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ผู้สูงอายุที่พบอาการบ่งชี้สมองเสื่อม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ผู้สูงอายุที่มีอาการสมองเสื่อม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ผู้สูงอายุที่เป็นจิตเวช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ผู้สูงอายุที่มีปัญหาพฤติกรรมอยู่ร่วมกับคนอื่น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454238"/>
                  </a:ext>
                </a:extLst>
              </a:tr>
              <a:tr h="26307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400" b="1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09510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81879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8209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5785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625934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0127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771165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0816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25062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702210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77860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49280"/>
                  </a:ext>
                </a:extLst>
              </a:tr>
              <a:tr h="216420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8612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918033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rtl="0" fontAlgn="b"/>
                      <a:endParaRPr lang="th-TH" sz="1500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387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7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9" y="6543283"/>
            <a:ext cx="4292920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 สิงหา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คม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79137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ประจำเดือนสิงหาคม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2584894" y="653919"/>
            <a:ext cx="7604103" cy="3530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ผู้สูงอายุที่รับเข้ามาอยู่ใหม่/จำหน่ายออก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BBB7C8DD-1FCB-9C69-68BA-A90CBB98D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974333"/>
              </p:ext>
            </p:extLst>
          </p:nvPr>
        </p:nvGraphicFramePr>
        <p:xfrm>
          <a:off x="2584894" y="1086898"/>
          <a:ext cx="7604105" cy="4636873"/>
        </p:xfrm>
        <a:graphic>
          <a:graphicData uri="http://schemas.openxmlformats.org/drawingml/2006/table">
            <a:tbl>
              <a:tblPr/>
              <a:tblGrid>
                <a:gridCol w="524134">
                  <a:extLst>
                    <a:ext uri="{9D8B030D-6E8A-4147-A177-3AD203B41FA5}">
                      <a16:colId xmlns:a16="http://schemas.microsoft.com/office/drawing/2014/main" val="2858126944"/>
                    </a:ext>
                  </a:extLst>
                </a:gridCol>
                <a:gridCol w="2196373">
                  <a:extLst>
                    <a:ext uri="{9D8B030D-6E8A-4147-A177-3AD203B41FA5}">
                      <a16:colId xmlns:a16="http://schemas.microsoft.com/office/drawing/2014/main" val="1165742649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483842016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1677835564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4200918320"/>
                    </a:ext>
                  </a:extLst>
                </a:gridCol>
                <a:gridCol w="424299">
                  <a:extLst>
                    <a:ext uri="{9D8B030D-6E8A-4147-A177-3AD203B41FA5}">
                      <a16:colId xmlns:a16="http://schemas.microsoft.com/office/drawing/2014/main" val="273376552"/>
                    </a:ext>
                  </a:extLst>
                </a:gridCol>
                <a:gridCol w="474216">
                  <a:extLst>
                    <a:ext uri="{9D8B030D-6E8A-4147-A177-3AD203B41FA5}">
                      <a16:colId xmlns:a16="http://schemas.microsoft.com/office/drawing/2014/main" val="3444017072"/>
                    </a:ext>
                  </a:extLst>
                </a:gridCol>
                <a:gridCol w="457577">
                  <a:extLst>
                    <a:ext uri="{9D8B030D-6E8A-4147-A177-3AD203B41FA5}">
                      <a16:colId xmlns:a16="http://schemas.microsoft.com/office/drawing/2014/main" val="3707390458"/>
                    </a:ext>
                  </a:extLst>
                </a:gridCol>
                <a:gridCol w="565732">
                  <a:extLst>
                    <a:ext uri="{9D8B030D-6E8A-4147-A177-3AD203B41FA5}">
                      <a16:colId xmlns:a16="http://schemas.microsoft.com/office/drawing/2014/main" val="1745727140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3323543455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488350977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1358509394"/>
                    </a:ext>
                  </a:extLst>
                </a:gridCol>
              </a:tblGrid>
              <a:tr h="350683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ผู้สูงอายุที่รับเข้า</a:t>
                      </a:r>
                    </a:p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มาอยู่ใหม่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(ถึงแก่กรรม)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(ประสาน)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708678"/>
                  </a:ext>
                </a:extLst>
              </a:tr>
              <a:tr h="2648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solidFill>
                          <a:schemeClr val="tx1"/>
                        </a:solidFill>
                        <a:effectLst/>
                        <a:latin typeface="Sarabun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267104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924188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254332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130685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574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0610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730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8815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433494"/>
                  </a:ext>
                </a:extLst>
              </a:tr>
              <a:tr h="313798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35109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177341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17752"/>
                  </a:ext>
                </a:extLst>
              </a:tr>
              <a:tr h="264802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75033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05083"/>
                  </a:ext>
                </a:extLst>
              </a:tr>
              <a:tr h="293429">
                <a:tc>
                  <a:txBody>
                    <a:bodyPr/>
                    <a:lstStyle/>
                    <a:p>
                      <a:pPr rtl="0" fontAlgn="b"/>
                      <a:endParaRPr lang="th-TH" sz="17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รวมทั้งสิ้น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91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14718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9638</TotalTime>
  <Words>2121</Words>
  <Application>Microsoft Office PowerPoint</Application>
  <PresentationFormat>แบบจอกว้าง</PresentationFormat>
  <Paragraphs>1674</Paragraphs>
  <Slides>5</Slides>
  <Notes>5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Sarabun</vt:lpstr>
      <vt:lpstr>Tahoma</vt:lpstr>
      <vt:lpstr>TH Sarabun New</vt:lpstr>
      <vt:lpstr>TH SarabunPSK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ศูนย์ผส12 เมล์กลาง</dc:creator>
  <cp:lastModifiedBy>dop_ 299SC44_037</cp:lastModifiedBy>
  <cp:revision>428</cp:revision>
  <cp:lastPrinted>2024-12-06T10:09:49Z</cp:lastPrinted>
  <dcterms:created xsi:type="dcterms:W3CDTF">2023-09-25T09:34:42Z</dcterms:created>
  <dcterms:modified xsi:type="dcterms:W3CDTF">2025-08-27T08:15:45Z</dcterms:modified>
</cp:coreProperties>
</file>